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9" r:id="rId4"/>
    <p:sldId id="258" r:id="rId5"/>
  </p:sldIdLst>
  <p:sldSz cx="6858000" cy="9144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mukaizawa" initials="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BF6F9"/>
    <a:srgbClr val="CC99FF"/>
    <a:srgbClr val="33CC33"/>
    <a:srgbClr val="CCFFCC"/>
    <a:srgbClr val="FFFFCC"/>
    <a:srgbClr val="66CCFF"/>
    <a:srgbClr val="FF9933"/>
    <a:srgbClr val="3399FF"/>
    <a:srgbClr val="CC00CC"/>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06" autoAdjust="0"/>
    <p:restoredTop sz="94658" autoAdjust="0"/>
  </p:normalViewPr>
  <p:slideViewPr>
    <p:cSldViewPr>
      <p:cViewPr>
        <p:scale>
          <a:sx n="100" d="100"/>
          <a:sy n="100" d="100"/>
        </p:scale>
        <p:origin x="-1308" y="-24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4"/>
            <a:ext cx="2948990" cy="497461"/>
          </a:xfrm>
          <a:prstGeom prst="rect">
            <a:avLst/>
          </a:prstGeom>
        </p:spPr>
        <p:txBody>
          <a:bodyPr vert="horz" lIns="62985" tIns="31493" rIns="62985" bIns="31493" rtlCol="0"/>
          <a:lstStyle>
            <a:lvl1pPr algn="l">
              <a:defRPr sz="800"/>
            </a:lvl1pPr>
          </a:lstStyle>
          <a:p>
            <a:endParaRPr kumimoji="1" lang="ja-JP" altLang="en-US"/>
          </a:p>
        </p:txBody>
      </p:sp>
      <p:sp>
        <p:nvSpPr>
          <p:cNvPr id="3" name="日付プレースホルダ 2"/>
          <p:cNvSpPr>
            <a:spLocks noGrp="1"/>
          </p:cNvSpPr>
          <p:nvPr>
            <p:ph type="dt" idx="1"/>
          </p:nvPr>
        </p:nvSpPr>
        <p:spPr>
          <a:xfrm>
            <a:off x="3854452" y="4"/>
            <a:ext cx="2950077" cy="497461"/>
          </a:xfrm>
          <a:prstGeom prst="rect">
            <a:avLst/>
          </a:prstGeom>
        </p:spPr>
        <p:txBody>
          <a:bodyPr vert="horz" lIns="62985" tIns="31493" rIns="62985" bIns="31493" rtlCol="0"/>
          <a:lstStyle>
            <a:lvl1pPr algn="r">
              <a:defRPr sz="800"/>
            </a:lvl1pPr>
          </a:lstStyle>
          <a:p>
            <a:fld id="{F0DD8336-B5D3-47C0-B71B-B2E7740EC49A}" type="datetimeFigureOut">
              <a:rPr kumimoji="1" lang="ja-JP" altLang="en-US" smtClean="0"/>
              <a:pPr/>
              <a:t>2012/11/16</a:t>
            </a:fld>
            <a:endParaRPr kumimoji="1" lang="ja-JP" altLang="en-US"/>
          </a:p>
        </p:txBody>
      </p:sp>
      <p:sp>
        <p:nvSpPr>
          <p:cNvPr id="4" name="スライド イメージ プレースホルダ 3"/>
          <p:cNvSpPr>
            <a:spLocks noGrp="1" noRot="1" noChangeAspect="1"/>
          </p:cNvSpPr>
          <p:nvPr>
            <p:ph type="sldImg" idx="2"/>
          </p:nvPr>
        </p:nvSpPr>
        <p:spPr>
          <a:xfrm>
            <a:off x="2006600" y="746125"/>
            <a:ext cx="2792413" cy="3725863"/>
          </a:xfrm>
          <a:prstGeom prst="rect">
            <a:avLst/>
          </a:prstGeom>
          <a:noFill/>
          <a:ln w="12700">
            <a:solidFill>
              <a:prstClr val="black"/>
            </a:solidFill>
          </a:ln>
        </p:spPr>
        <p:txBody>
          <a:bodyPr vert="horz" lIns="62985" tIns="31493" rIns="62985" bIns="31493" rtlCol="0" anchor="ctr"/>
          <a:lstStyle/>
          <a:p>
            <a:endParaRPr lang="ja-JP" altLang="en-US"/>
          </a:p>
        </p:txBody>
      </p:sp>
      <p:sp>
        <p:nvSpPr>
          <p:cNvPr id="5" name="ノート プレースホルダ 4"/>
          <p:cNvSpPr>
            <a:spLocks noGrp="1"/>
          </p:cNvSpPr>
          <p:nvPr>
            <p:ph type="body" sz="quarter" idx="3"/>
          </p:nvPr>
        </p:nvSpPr>
        <p:spPr>
          <a:xfrm>
            <a:off x="680453" y="4720942"/>
            <a:ext cx="5444708" cy="4472757"/>
          </a:xfrm>
          <a:prstGeom prst="rect">
            <a:avLst/>
          </a:prstGeom>
        </p:spPr>
        <p:txBody>
          <a:bodyPr vert="horz" lIns="62985" tIns="31493" rIns="62985" bIns="31493"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782"/>
            <a:ext cx="2948990" cy="496363"/>
          </a:xfrm>
          <a:prstGeom prst="rect">
            <a:avLst/>
          </a:prstGeom>
        </p:spPr>
        <p:txBody>
          <a:bodyPr vert="horz" lIns="62985" tIns="31493" rIns="62985" bIns="31493" rtlCol="0" anchor="b"/>
          <a:lstStyle>
            <a:lvl1pPr algn="l">
              <a:defRPr sz="800"/>
            </a:lvl1pPr>
          </a:lstStyle>
          <a:p>
            <a:endParaRPr kumimoji="1" lang="ja-JP" altLang="en-US"/>
          </a:p>
        </p:txBody>
      </p:sp>
      <p:sp>
        <p:nvSpPr>
          <p:cNvPr id="7" name="スライド番号プレースホルダ 6"/>
          <p:cNvSpPr>
            <a:spLocks noGrp="1"/>
          </p:cNvSpPr>
          <p:nvPr>
            <p:ph type="sldNum" sz="quarter" idx="5"/>
          </p:nvPr>
        </p:nvSpPr>
        <p:spPr>
          <a:xfrm>
            <a:off x="3854452" y="9440782"/>
            <a:ext cx="2950077" cy="496363"/>
          </a:xfrm>
          <a:prstGeom prst="rect">
            <a:avLst/>
          </a:prstGeom>
        </p:spPr>
        <p:txBody>
          <a:bodyPr vert="horz" lIns="62985" tIns="31493" rIns="62985" bIns="31493" rtlCol="0" anchor="b"/>
          <a:lstStyle>
            <a:lvl1pPr algn="r">
              <a:defRPr sz="800"/>
            </a:lvl1pPr>
          </a:lstStyle>
          <a:p>
            <a:fld id="{E80FC1A1-C78C-4786-A47B-C1DA4CC6E2D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kumimoji="1" lang="ja-JP" altLang="en-US" smtClean="0"/>
              <a:pPr/>
              <a:t>2012/11/16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kumimoji="1" lang="ja-JP" altLang="en-US" smtClean="0"/>
              <a:pPr/>
              <a:t>2012/11/16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kumimoji="1" lang="ja-JP" altLang="en-US" smtClean="0"/>
              <a:pPr/>
              <a:t>2012/11/16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kumimoji="1" lang="ja-JP" altLang="en-US" smtClean="0"/>
              <a:pPr/>
              <a:t>2012/11/16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C56B299-398B-4979-9E73-E20F41E712D2}" type="datetimeFigureOut">
              <a:rPr kumimoji="1" lang="ja-JP" altLang="en-US" smtClean="0"/>
              <a:pPr/>
              <a:t>2012/11/16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C56B299-398B-4979-9E73-E20F41E712D2}" type="datetimeFigureOut">
              <a:rPr kumimoji="1" lang="ja-JP" altLang="en-US" smtClean="0"/>
              <a:pPr/>
              <a:t>2012/11/16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C56B299-398B-4979-9E73-E20F41E712D2}" type="datetimeFigureOut">
              <a:rPr kumimoji="1" lang="ja-JP" altLang="en-US" smtClean="0"/>
              <a:pPr/>
              <a:t>2012/11/16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2927FFD-3D24-4EC2-AEC8-E83A8D96C0A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C56B299-398B-4979-9E73-E20F41E712D2}" type="datetimeFigureOut">
              <a:rPr kumimoji="1" lang="ja-JP" altLang="en-US" smtClean="0"/>
              <a:pPr/>
              <a:t>2012/11/16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2927FFD-3D24-4EC2-AEC8-E83A8D96C0A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C56B299-398B-4979-9E73-E20F41E712D2}" type="datetimeFigureOut">
              <a:rPr kumimoji="1" lang="ja-JP" altLang="en-US" smtClean="0"/>
              <a:pPr/>
              <a:t>2012/11/16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2927FFD-3D24-4EC2-AEC8-E83A8D96C0A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C56B299-398B-4979-9E73-E20F41E712D2}" type="datetimeFigureOut">
              <a:rPr kumimoji="1" lang="ja-JP" altLang="en-US" smtClean="0"/>
              <a:pPr/>
              <a:t>2012/11/16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C56B299-398B-4979-9E73-E20F41E712D2}" type="datetimeFigureOut">
              <a:rPr kumimoji="1" lang="ja-JP" altLang="en-US" smtClean="0"/>
              <a:pPr/>
              <a:t>2012/11/16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C56B299-398B-4979-9E73-E20F41E712D2}" type="datetimeFigureOut">
              <a:rPr kumimoji="1" lang="ja-JP" altLang="en-US" smtClean="0"/>
              <a:pPr/>
              <a:t>2012/11/16</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2927FFD-3D24-4EC2-AEC8-E83A8D96C0A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mhlw.go.jp/kyujin/hwmap.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a:xfrm>
            <a:off x="764704" y="3995936"/>
            <a:ext cx="5472608" cy="2016224"/>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14" name="AutoShape 3"/>
          <p:cNvSpPr>
            <a:spLocks noChangeArrowheads="1"/>
          </p:cNvSpPr>
          <p:nvPr/>
        </p:nvSpPr>
        <p:spPr bwMode="auto">
          <a:xfrm>
            <a:off x="0" y="-258032"/>
            <a:ext cx="648072" cy="516063"/>
          </a:xfrm>
          <a:prstGeom prst="roundRect">
            <a:avLst>
              <a:gd name="adj" fmla="val 50000"/>
            </a:avLst>
          </a:prstGeom>
          <a:solidFill>
            <a:srgbClr val="009944"/>
          </a:solidFill>
          <a:ln w="9525">
            <a:noFill/>
            <a:round/>
            <a:headEnd/>
            <a:tailEnd/>
          </a:ln>
        </p:spPr>
        <p:txBody>
          <a:bodyPr lIns="74295" tIns="8890" rIns="74295" bIns="8890"/>
          <a:lstStyle/>
          <a:p>
            <a:endParaRPr lang="ja-JP" altLang="en-US">
              <a:latin typeface="Calibri" pitchFamily="34" charset="0"/>
            </a:endParaRPr>
          </a:p>
        </p:txBody>
      </p:sp>
      <p:sp>
        <p:nvSpPr>
          <p:cNvPr id="15" name="AutoShape 5"/>
          <p:cNvSpPr>
            <a:spLocks noChangeArrowheads="1"/>
          </p:cNvSpPr>
          <p:nvPr/>
        </p:nvSpPr>
        <p:spPr bwMode="auto">
          <a:xfrm>
            <a:off x="1340767" y="-222028"/>
            <a:ext cx="5517233" cy="444055"/>
          </a:xfrm>
          <a:prstGeom prst="roundRect">
            <a:avLst>
              <a:gd name="adj" fmla="val 50000"/>
            </a:avLst>
          </a:prstGeom>
          <a:solidFill>
            <a:srgbClr val="009944"/>
          </a:solidFill>
          <a:ln w="9525">
            <a:noFill/>
            <a:round/>
            <a:headEnd/>
            <a:tailEnd/>
          </a:ln>
        </p:spPr>
        <p:txBody>
          <a:bodyPr lIns="74295" tIns="8890" rIns="74295" bIns="8890"/>
          <a:lstStyle/>
          <a:p>
            <a:endParaRPr lang="ja-JP" altLang="en-US">
              <a:latin typeface="Calibri" pitchFamily="34" charset="0"/>
            </a:endParaRPr>
          </a:p>
        </p:txBody>
      </p:sp>
      <p:sp>
        <p:nvSpPr>
          <p:cNvPr id="21" name="Text Box 15"/>
          <p:cNvSpPr txBox="1">
            <a:spLocks noChangeArrowheads="1"/>
          </p:cNvSpPr>
          <p:nvPr/>
        </p:nvSpPr>
        <p:spPr bwMode="auto">
          <a:xfrm>
            <a:off x="260648" y="539552"/>
            <a:ext cx="1285634" cy="288031"/>
          </a:xfrm>
          <a:prstGeom prst="rect">
            <a:avLst/>
          </a:prstGeom>
          <a:noFill/>
          <a:ln w="6350" cap="rnd">
            <a:noFill/>
            <a:prstDash val="sysDot"/>
            <a:miter lim="800000"/>
            <a:headEnd/>
            <a:tailEnd/>
          </a:ln>
        </p:spPr>
        <p:txBody>
          <a:bodyPr lIns="0" tIns="0" rIns="0" bIns="0" anchor="ctr" anchorCtr="0"/>
          <a:lstStyle/>
          <a:p>
            <a:pPr algn="ctr" defTabSz="914400">
              <a:lnSpc>
                <a:spcPct val="72000"/>
              </a:lnSpc>
            </a:pPr>
            <a:r>
              <a:rPr lang="ja-JP" altLang="en-US" sz="1000" dirty="0">
                <a:solidFill>
                  <a:srgbClr val="000000"/>
                </a:solidFill>
                <a:latin typeface="Century" pitchFamily="18" charset="0"/>
                <a:ea typeface="ＭＳ 明朝" pitchFamily="17" charset="-128"/>
                <a:cs typeface="ＭＳ Ｐゴシック" charset="-128"/>
              </a:rPr>
              <a:t>（</a:t>
            </a:r>
            <a:r>
              <a:rPr lang="ja-JP" altLang="en-US" sz="1000" dirty="0" smtClean="0">
                <a:solidFill>
                  <a:srgbClr val="000000"/>
                </a:solidFill>
                <a:latin typeface="Century" pitchFamily="18" charset="0"/>
                <a:ea typeface="ＭＳ 明朝" pitchFamily="17" charset="-128"/>
                <a:cs typeface="ＭＳ Ｐゴシック" charset="-128"/>
              </a:rPr>
              <a:t>事業主の方</a:t>
            </a:r>
            <a:r>
              <a:rPr lang="ja-JP" altLang="en-US" sz="1000" dirty="0">
                <a:solidFill>
                  <a:srgbClr val="000000"/>
                </a:solidFill>
                <a:latin typeface="Century" pitchFamily="18" charset="0"/>
                <a:ea typeface="ＭＳ 明朝" pitchFamily="17" charset="-128"/>
                <a:cs typeface="ＭＳ Ｐゴシック" charset="-128"/>
              </a:rPr>
              <a:t>へ）</a:t>
            </a:r>
            <a:endParaRPr lang="ja-JP" sz="1000" dirty="0">
              <a:ea typeface="ＭＳ 明朝" pitchFamily="17" charset="-128"/>
              <a:cs typeface="ＭＳ Ｐゴシック" charset="-128"/>
            </a:endParaRPr>
          </a:p>
        </p:txBody>
      </p:sp>
      <p:sp>
        <p:nvSpPr>
          <p:cNvPr id="22" name="正方形/長方形 21"/>
          <p:cNvSpPr/>
          <p:nvPr/>
        </p:nvSpPr>
        <p:spPr>
          <a:xfrm>
            <a:off x="1052736" y="1691680"/>
            <a:ext cx="4824536" cy="864096"/>
          </a:xfrm>
          <a:prstGeom prst="rect">
            <a:avLst/>
          </a:prstGeom>
          <a:no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itchFamily="50" charset="-128"/>
                <a:ea typeface="HG丸ｺﾞｼｯｸM-PRO" pitchFamily="50" charset="-128"/>
              </a:rPr>
              <a:t>改正高年齢者雇用安定法が施行されますが</a:t>
            </a:r>
            <a:endParaRPr kumimoji="1" lang="en-US" altLang="ja-JP" sz="1400" dirty="0" smtClean="0">
              <a:solidFill>
                <a:schemeClr val="tx1"/>
              </a:solidFill>
              <a:latin typeface="HG丸ｺﾞｼｯｸM-PRO" pitchFamily="50" charset="-128"/>
              <a:ea typeface="HG丸ｺﾞｼｯｸM-PRO" pitchFamily="50" charset="-128"/>
            </a:endParaRPr>
          </a:p>
          <a:p>
            <a:pPr algn="ctr"/>
            <a:r>
              <a:rPr kumimoji="1" lang="ja-JP" altLang="en-US" sz="2800" dirty="0" smtClean="0">
                <a:solidFill>
                  <a:srgbClr val="FF0000"/>
                </a:solidFill>
                <a:latin typeface="HG丸ｺﾞｼｯｸM-PRO" pitchFamily="50" charset="-128"/>
                <a:ea typeface="HG丸ｺﾞｼｯｸM-PRO" pitchFamily="50" charset="-128"/>
              </a:rPr>
              <a:t>準備はできていますか？</a:t>
            </a:r>
            <a:endParaRPr kumimoji="1" lang="ja-JP" altLang="en-US" sz="2800" dirty="0">
              <a:solidFill>
                <a:srgbClr val="FF0000"/>
              </a:solidFill>
              <a:latin typeface="HG丸ｺﾞｼｯｸM-PRO" pitchFamily="50" charset="-128"/>
              <a:ea typeface="HG丸ｺﾞｼｯｸM-PRO" pitchFamily="50" charset="-128"/>
            </a:endParaRPr>
          </a:p>
        </p:txBody>
      </p:sp>
      <p:sp>
        <p:nvSpPr>
          <p:cNvPr id="27" name="山形 26"/>
          <p:cNvSpPr/>
          <p:nvPr/>
        </p:nvSpPr>
        <p:spPr>
          <a:xfrm flipH="1">
            <a:off x="764704" y="1691681"/>
            <a:ext cx="216024" cy="864096"/>
          </a:xfrm>
          <a:prstGeom prst="chevron">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37"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68760" y="7812360"/>
            <a:ext cx="486923" cy="480053"/>
          </a:xfrm>
          <a:prstGeom prst="rect">
            <a:avLst/>
          </a:prstGeom>
          <a:noFill/>
          <a:ln w="9525">
            <a:noFill/>
            <a:miter lim="800000"/>
            <a:headEnd/>
            <a:tailEnd/>
          </a:ln>
        </p:spPr>
      </p:pic>
      <p:sp>
        <p:nvSpPr>
          <p:cNvPr id="38" name="Rectangle 7"/>
          <p:cNvSpPr>
            <a:spLocks noChangeArrowheads="1"/>
          </p:cNvSpPr>
          <p:nvPr/>
        </p:nvSpPr>
        <p:spPr bwMode="auto">
          <a:xfrm>
            <a:off x="1700808" y="7884368"/>
            <a:ext cx="4212468" cy="384043"/>
          </a:xfrm>
          <a:prstGeom prst="rect">
            <a:avLst/>
          </a:prstGeom>
          <a:noFill/>
          <a:ln w="9525">
            <a:noFill/>
            <a:miter lim="800000"/>
            <a:headEnd/>
            <a:tailEnd/>
          </a:ln>
          <a:effectLst/>
        </p:spPr>
        <p:txBody>
          <a:bodyPr anchor="ctr">
            <a:noAutofit/>
          </a:bodyPr>
          <a:lstStyle/>
          <a:p>
            <a:pPr defTabSz="1043056">
              <a:defRPr/>
            </a:pPr>
            <a:r>
              <a:rPr lang="ja-JP" altLang="en-US" sz="1400" b="1" dirty="0">
                <a:latin typeface="HG丸ｺﾞｼｯｸM-PRO" pitchFamily="50" charset="-128"/>
                <a:ea typeface="HG丸ｺﾞｼｯｸM-PRO" pitchFamily="50" charset="-128"/>
                <a:cs typeface="Times New Roman" pitchFamily="18" charset="0"/>
              </a:rPr>
              <a:t>厚生労働省・都道府県労働局・</a:t>
            </a:r>
            <a:r>
              <a:rPr lang="ja-JP" altLang="en-US" sz="1400" b="1" dirty="0" smtClean="0">
                <a:latin typeface="HG丸ｺﾞｼｯｸM-PRO" pitchFamily="50" charset="-128"/>
                <a:ea typeface="HG丸ｺﾞｼｯｸM-PRO" pitchFamily="50" charset="-128"/>
                <a:cs typeface="Times New Roman" pitchFamily="18" charset="0"/>
              </a:rPr>
              <a:t>ハローワーク</a:t>
            </a:r>
            <a:endParaRPr lang="en-US" altLang="ja-JP" sz="1400" spc="-298" dirty="0">
              <a:latin typeface="HG丸ｺﾞｼｯｸM-PRO" pitchFamily="50" charset="-128"/>
              <a:ea typeface="HG丸ｺﾞｼｯｸM-PRO" pitchFamily="50" charset="-128"/>
              <a:cs typeface="ＭＳ Ｐゴシック" pitchFamily="50" charset="-128"/>
            </a:endParaRPr>
          </a:p>
        </p:txBody>
      </p:sp>
      <p:sp>
        <p:nvSpPr>
          <p:cNvPr id="40" name="テキスト ボックス 39"/>
          <p:cNvSpPr txBox="1"/>
          <p:nvPr/>
        </p:nvSpPr>
        <p:spPr>
          <a:xfrm>
            <a:off x="980728" y="4139952"/>
            <a:ext cx="5040560" cy="1754326"/>
          </a:xfrm>
          <a:prstGeom prst="rect">
            <a:avLst/>
          </a:prstGeom>
          <a:noFill/>
        </p:spPr>
        <p:txBody>
          <a:bodyPr wrap="square" rtlCol="0">
            <a:spAutoFit/>
          </a:bodyPr>
          <a:lstStyle/>
          <a:p>
            <a:r>
              <a:rPr kumimoji="1" lang="ja-JP" altLang="en-US" u="sng" dirty="0" smtClean="0">
                <a:latin typeface="HG丸ｺﾞｼｯｸM-PRO" pitchFamily="50" charset="-128"/>
                <a:ea typeface="HG丸ｺﾞｼｯｸM-PRO" pitchFamily="50" charset="-128"/>
              </a:rPr>
              <a:t>平成</a:t>
            </a:r>
            <a:r>
              <a:rPr kumimoji="1" lang="en-US" altLang="ja-JP" u="sng" dirty="0" smtClean="0">
                <a:latin typeface="HG丸ｺﾞｼｯｸM-PRO" pitchFamily="50" charset="-128"/>
                <a:ea typeface="HG丸ｺﾞｼｯｸM-PRO" pitchFamily="50" charset="-128"/>
              </a:rPr>
              <a:t>25</a:t>
            </a:r>
            <a:r>
              <a:rPr kumimoji="1" lang="ja-JP" altLang="en-US" u="sng" dirty="0" smtClean="0">
                <a:latin typeface="HG丸ｺﾞｼｯｸM-PRO" pitchFamily="50" charset="-128"/>
                <a:ea typeface="HG丸ｺﾞｼｯｸM-PRO" pitchFamily="50" charset="-128"/>
              </a:rPr>
              <a:t>年４月１日</a:t>
            </a:r>
            <a:r>
              <a:rPr lang="ja-JP" altLang="en-US" u="sng" dirty="0" smtClean="0">
                <a:latin typeface="HG丸ｺﾞｼｯｸM-PRO" pitchFamily="50" charset="-128"/>
                <a:ea typeface="HG丸ｺﾞｼｯｸM-PRO" pitchFamily="50" charset="-128"/>
              </a:rPr>
              <a:t>までに</a:t>
            </a:r>
            <a:endParaRPr kumimoji="1" lang="en-US" altLang="ja-JP" u="sng" dirty="0" smtClean="0">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①</a:t>
            </a:r>
            <a:r>
              <a:rPr lang="en-US" altLang="ja-JP" b="1" dirty="0" smtClean="0">
                <a:latin typeface="HG丸ｺﾞｼｯｸM-PRO" pitchFamily="50" charset="-128"/>
                <a:ea typeface="HG丸ｺﾞｼｯｸM-PRO" pitchFamily="50" charset="-128"/>
              </a:rPr>
              <a:t>65</a:t>
            </a:r>
            <a:r>
              <a:rPr lang="ja-JP" altLang="en-US" b="1" dirty="0" smtClean="0">
                <a:latin typeface="HG丸ｺﾞｼｯｸM-PRO" pitchFamily="50" charset="-128"/>
                <a:ea typeface="HG丸ｺﾞｼｯｸM-PRO" pitchFamily="50" charset="-128"/>
              </a:rPr>
              <a:t>歳以上までの</a:t>
            </a:r>
            <a:r>
              <a:rPr lang="ja-JP" altLang="en-US" b="1" dirty="0" smtClean="0">
                <a:solidFill>
                  <a:srgbClr val="FF0000"/>
                </a:solidFill>
                <a:latin typeface="HG丸ｺﾞｼｯｸM-PRO" pitchFamily="50" charset="-128"/>
                <a:ea typeface="HG丸ｺﾞｼｯｸM-PRO" pitchFamily="50" charset="-128"/>
              </a:rPr>
              <a:t>定年引上げ</a:t>
            </a:r>
            <a:endParaRPr lang="en-US" altLang="ja-JP" b="1" dirty="0" smtClean="0">
              <a:solidFill>
                <a:srgbClr val="FF0000"/>
              </a:solidFill>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②</a:t>
            </a:r>
            <a:r>
              <a:rPr lang="ja-JP" altLang="en-US" b="1" u="sng" dirty="0" smtClean="0">
                <a:solidFill>
                  <a:srgbClr val="FF0000"/>
                </a:solidFill>
                <a:latin typeface="HG丸ｺﾞｼｯｸM-PRO" pitchFamily="50" charset="-128"/>
                <a:ea typeface="HG丸ｺﾞｼｯｸM-PRO" pitchFamily="50" charset="-128"/>
              </a:rPr>
              <a:t>基準を廃止</a:t>
            </a:r>
            <a:r>
              <a:rPr lang="ja-JP" altLang="en-US" b="1" dirty="0" smtClean="0">
                <a:latin typeface="HG丸ｺﾞｼｯｸM-PRO" pitchFamily="50" charset="-128"/>
                <a:ea typeface="HG丸ｺﾞｼｯｸM-PRO" pitchFamily="50" charset="-128"/>
              </a:rPr>
              <a:t>して希望者全員を</a:t>
            </a:r>
            <a:r>
              <a:rPr lang="en-US" altLang="ja-JP" b="1" dirty="0" smtClean="0">
                <a:latin typeface="HG丸ｺﾞｼｯｸM-PRO" pitchFamily="50" charset="-128"/>
                <a:ea typeface="HG丸ｺﾞｼｯｸM-PRO" pitchFamily="50" charset="-128"/>
              </a:rPr>
              <a:t>65</a:t>
            </a:r>
            <a:r>
              <a:rPr lang="ja-JP" altLang="en-US" b="1" dirty="0" smtClean="0">
                <a:latin typeface="HG丸ｺﾞｼｯｸM-PRO" pitchFamily="50" charset="-128"/>
                <a:ea typeface="HG丸ｺﾞｼｯｸM-PRO" pitchFamily="50" charset="-128"/>
              </a:rPr>
              <a:t>歳まで</a:t>
            </a:r>
            <a:endParaRPr lang="en-US" altLang="ja-JP" b="1" dirty="0" smtClean="0">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　継続して雇用する制度への制度改正</a:t>
            </a:r>
            <a:endParaRPr lang="en-US" altLang="ja-JP" b="1" dirty="0" smtClean="0">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③定年の</a:t>
            </a:r>
            <a:r>
              <a:rPr lang="ja-JP" altLang="en-US" b="1" dirty="0" smtClean="0">
                <a:solidFill>
                  <a:srgbClr val="FF0000"/>
                </a:solidFill>
                <a:latin typeface="HG丸ｺﾞｼｯｸM-PRO" pitchFamily="50" charset="-128"/>
                <a:ea typeface="HG丸ｺﾞｼｯｸM-PRO" pitchFamily="50" charset="-128"/>
              </a:rPr>
              <a:t>定めの廃止</a:t>
            </a:r>
            <a:endParaRPr lang="en-US" altLang="ja-JP" b="1" dirty="0" smtClean="0">
              <a:solidFill>
                <a:srgbClr val="FF0000"/>
              </a:solidFill>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のいずれかの対応が義務付けられました。</a:t>
            </a:r>
            <a:endParaRPr lang="en-US" altLang="ja-JP" b="1" dirty="0" smtClean="0">
              <a:latin typeface="HG丸ｺﾞｼｯｸM-PRO" pitchFamily="50" charset="-128"/>
              <a:ea typeface="HG丸ｺﾞｼｯｸM-PRO" pitchFamily="50" charset="-128"/>
            </a:endParaRPr>
          </a:p>
        </p:txBody>
      </p:sp>
      <p:sp>
        <p:nvSpPr>
          <p:cNvPr id="42" name="テキスト ボックス 41"/>
          <p:cNvSpPr txBox="1"/>
          <p:nvPr/>
        </p:nvSpPr>
        <p:spPr>
          <a:xfrm>
            <a:off x="692696" y="6650940"/>
            <a:ext cx="5760640" cy="523220"/>
          </a:xfrm>
          <a:prstGeom prst="rect">
            <a:avLst/>
          </a:prstGeom>
          <a:noFill/>
        </p:spPr>
        <p:txBody>
          <a:bodyPr wrap="square" rtlCol="0">
            <a:spAutoFit/>
          </a:bodyPr>
          <a:lstStyle/>
          <a:p>
            <a:pPr algn="ctr"/>
            <a:r>
              <a:rPr lang="ja-JP" altLang="en-US" sz="2800" u="sng" dirty="0" smtClean="0">
                <a:solidFill>
                  <a:srgbClr val="FF0000"/>
                </a:solidFill>
                <a:latin typeface="HG丸ｺﾞｼｯｸM-PRO" pitchFamily="50" charset="-128"/>
                <a:ea typeface="HG丸ｺﾞｼｯｸM-PRO" pitchFamily="50" charset="-128"/>
              </a:rPr>
              <a:t>就業規則等の改正</a:t>
            </a:r>
            <a:r>
              <a:rPr lang="ja-JP" altLang="en-US" sz="2800" dirty="0" smtClean="0">
                <a:latin typeface="HG丸ｺﾞｼｯｸM-PRO" pitchFamily="50" charset="-128"/>
                <a:ea typeface="HG丸ｺﾞｼｯｸM-PRO" pitchFamily="50" charset="-128"/>
              </a:rPr>
              <a:t>をお願いします。</a:t>
            </a:r>
            <a:endParaRPr kumimoji="1" lang="ja-JP" altLang="en-US" sz="2800" dirty="0">
              <a:latin typeface="HG丸ｺﾞｼｯｸM-PRO" pitchFamily="50" charset="-128"/>
              <a:ea typeface="HG丸ｺﾞｼｯｸM-PRO" pitchFamily="50" charset="-128"/>
            </a:endParaRPr>
          </a:p>
        </p:txBody>
      </p:sp>
      <p:sp>
        <p:nvSpPr>
          <p:cNvPr id="43" name="フローチャート : 組合せ 42"/>
          <p:cNvSpPr/>
          <p:nvPr/>
        </p:nvSpPr>
        <p:spPr>
          <a:xfrm>
            <a:off x="2636912" y="6204181"/>
            <a:ext cx="1782198" cy="384043"/>
          </a:xfrm>
          <a:prstGeom prst="flowChartMerge">
            <a:avLst/>
          </a:prstGeom>
          <a:solidFill>
            <a:srgbClr val="CCEC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3861048" y="7262718"/>
            <a:ext cx="2754306" cy="307777"/>
          </a:xfrm>
          <a:prstGeom prst="rect">
            <a:avLst/>
          </a:prstGeom>
          <a:noFill/>
        </p:spPr>
        <p:txBody>
          <a:bodyPr wrap="square" rtlCol="0">
            <a:spAutoFit/>
          </a:bodyPr>
          <a:lstStyle/>
          <a:p>
            <a:pPr algn="r"/>
            <a:r>
              <a:rPr lang="ja-JP" altLang="en-US" sz="1400" u="sng" dirty="0" smtClean="0">
                <a:latin typeface="HG丸ｺﾞｼｯｸM-PRO" pitchFamily="50" charset="-128"/>
                <a:ea typeface="HG丸ｺﾞｼｯｸM-PRO" pitchFamily="50" charset="-128"/>
              </a:rPr>
              <a:t>→次頁以降もご覧ください</a:t>
            </a:r>
            <a:r>
              <a:rPr lang="ja-JP" altLang="en-US" sz="1400" dirty="0" smtClean="0">
                <a:latin typeface="HG丸ｺﾞｼｯｸM-PRO" pitchFamily="50" charset="-128"/>
                <a:ea typeface="HG丸ｺﾞｼｯｸM-PRO" pitchFamily="50" charset="-128"/>
              </a:rPr>
              <a:t>。</a:t>
            </a:r>
            <a:endParaRPr kumimoji="1" lang="ja-JP" altLang="en-US" sz="1400" dirty="0">
              <a:latin typeface="HG丸ｺﾞｼｯｸM-PRO" pitchFamily="50" charset="-128"/>
              <a:ea typeface="HG丸ｺﾞｼｯｸM-PRO" pitchFamily="50" charset="-128"/>
            </a:endParaRPr>
          </a:p>
        </p:txBody>
      </p:sp>
      <p:sp>
        <p:nvSpPr>
          <p:cNvPr id="46" name="AutoShape 7"/>
          <p:cNvSpPr>
            <a:spLocks noChangeArrowheads="1"/>
          </p:cNvSpPr>
          <p:nvPr/>
        </p:nvSpPr>
        <p:spPr bwMode="auto">
          <a:xfrm>
            <a:off x="1844824" y="971600"/>
            <a:ext cx="3096344" cy="431857"/>
          </a:xfrm>
          <a:prstGeom prst="rect">
            <a:avLst/>
          </a:prstGeom>
          <a:noFill/>
          <a:ln w="9525">
            <a:noFill/>
            <a:miter lim="800000"/>
            <a:headEnd/>
            <a:tailEnd/>
          </a:ln>
        </p:spPr>
        <p:txBody>
          <a:bodyPr wrap="square" lIns="36000" rIns="36000" anchor="ctr"/>
          <a:lstStyle/>
          <a:p>
            <a:pPr algn="dist"/>
            <a:r>
              <a:rPr lang="ja-JP" altLang="ja-JP" sz="1200" dirty="0" smtClean="0">
                <a:latin typeface="HG丸ｺﾞｼｯｸM-PRO" pitchFamily="50" charset="-128"/>
                <a:ea typeface="ＤＨＰ平成ゴシックW5" pitchFamily="2" charset="-128"/>
              </a:rPr>
              <a:t>高年齢者</a:t>
            </a:r>
            <a:r>
              <a:rPr lang="ja-JP" altLang="ja-JP" sz="1200" dirty="0">
                <a:latin typeface="HG丸ｺﾞｼｯｸM-PRO" pitchFamily="50" charset="-128"/>
                <a:ea typeface="ＤＨＰ平成ゴシックW5" pitchFamily="2" charset="-128"/>
              </a:rPr>
              <a:t>等の雇用の安定等に</a:t>
            </a:r>
            <a:r>
              <a:rPr lang="ja-JP" altLang="ja-JP" sz="1200" dirty="0" smtClean="0">
                <a:latin typeface="HG丸ｺﾞｼｯｸM-PRO" pitchFamily="50" charset="-128"/>
                <a:ea typeface="ＤＨＰ平成ゴシックW5" pitchFamily="2" charset="-128"/>
              </a:rPr>
              <a:t>関する法律</a:t>
            </a:r>
            <a:endParaRPr lang="en-US" altLang="ja-JP" sz="1200" dirty="0" smtClean="0">
              <a:latin typeface="HG丸ｺﾞｼｯｸM-PRO" pitchFamily="50" charset="-128"/>
              <a:ea typeface="ＤＨＰ平成ゴシックW5" pitchFamily="2" charset="-128"/>
            </a:endParaRPr>
          </a:p>
          <a:p>
            <a:pPr algn="dist"/>
            <a:r>
              <a:rPr lang="ja-JP" altLang="en-US" sz="1200" dirty="0" smtClean="0">
                <a:latin typeface="HG丸ｺﾞｼｯｸM-PRO" pitchFamily="50" charset="-128"/>
                <a:ea typeface="ＤＨＰ平成ゴシックW5" pitchFamily="2" charset="-128"/>
              </a:rPr>
              <a:t>（高年齢者雇用安定法）の改正のご案内</a:t>
            </a:r>
            <a:endParaRPr lang="en-US" altLang="ja-JP" sz="1200" dirty="0">
              <a:latin typeface="HG丸ｺﾞｼｯｸM-PRO" pitchFamily="50" charset="-128"/>
              <a:ea typeface="ＤＨＰ平成ゴシックW5" pitchFamily="2" charset="-128"/>
            </a:endParaRPr>
          </a:p>
        </p:txBody>
      </p:sp>
      <p:pic>
        <p:nvPicPr>
          <p:cNvPr id="49" name="図 48"/>
          <p:cNvPicPr>
            <a:picLocks noChangeAspect="1" noChangeArrowheads="1"/>
          </p:cNvPicPr>
          <p:nvPr/>
        </p:nvPicPr>
        <p:blipFill>
          <a:blip r:embed="rId3" cstate="print"/>
          <a:srcRect/>
          <a:stretch>
            <a:fillRect/>
          </a:stretch>
        </p:blipFill>
        <p:spPr bwMode="auto">
          <a:xfrm>
            <a:off x="620688" y="-252536"/>
            <a:ext cx="736278" cy="504056"/>
          </a:xfrm>
          <a:prstGeom prst="rect">
            <a:avLst/>
          </a:prstGeom>
          <a:noFill/>
          <a:ln w="9525">
            <a:noFill/>
            <a:miter lim="800000"/>
            <a:headEnd/>
            <a:tailEnd/>
          </a:ln>
        </p:spPr>
      </p:pic>
      <p:pic>
        <p:nvPicPr>
          <p:cNvPr id="50" name="図 49"/>
          <p:cNvPicPr>
            <a:picLocks noChangeAspect="1" noChangeArrowheads="1"/>
          </p:cNvPicPr>
          <p:nvPr/>
        </p:nvPicPr>
        <p:blipFill>
          <a:blip r:embed="rId3" cstate="print"/>
          <a:srcRect/>
          <a:stretch>
            <a:fillRect/>
          </a:stretch>
        </p:blipFill>
        <p:spPr bwMode="auto">
          <a:xfrm flipV="1">
            <a:off x="5517232" y="8892480"/>
            <a:ext cx="720080" cy="528348"/>
          </a:xfrm>
          <a:prstGeom prst="rect">
            <a:avLst/>
          </a:prstGeom>
          <a:noFill/>
          <a:ln w="9525">
            <a:noFill/>
            <a:miter lim="800000"/>
            <a:headEnd/>
            <a:tailEnd/>
          </a:ln>
        </p:spPr>
      </p:pic>
      <p:sp>
        <p:nvSpPr>
          <p:cNvPr id="33" name="円/楕円 32"/>
          <p:cNvSpPr/>
          <p:nvPr/>
        </p:nvSpPr>
        <p:spPr>
          <a:xfrm>
            <a:off x="764705" y="2987824"/>
            <a:ext cx="5328592" cy="840093"/>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HGS創英角ﾎﾟｯﾌﾟ体" pitchFamily="50" charset="-128"/>
                <a:ea typeface="HGS創英角ﾎﾟｯﾌﾟ体" pitchFamily="50" charset="-128"/>
              </a:rPr>
              <a:t>労使協定により</a:t>
            </a:r>
            <a:r>
              <a:rPr kumimoji="1" lang="en-US" altLang="ja-JP" sz="1600" dirty="0" smtClean="0">
                <a:solidFill>
                  <a:schemeClr val="tx1"/>
                </a:solidFill>
                <a:latin typeface="HGS創英角ﾎﾟｯﾌﾟ体" pitchFamily="50" charset="-128"/>
                <a:ea typeface="HGS創英角ﾎﾟｯﾌﾟ体" pitchFamily="50" charset="-128"/>
              </a:rPr>
              <a:t>65</a:t>
            </a:r>
            <a:r>
              <a:rPr kumimoji="1" lang="ja-JP" altLang="en-US" sz="1600" dirty="0" smtClean="0">
                <a:solidFill>
                  <a:schemeClr val="tx1"/>
                </a:solidFill>
                <a:latin typeface="HGS創英角ﾎﾟｯﾌﾟ体" pitchFamily="50" charset="-128"/>
                <a:ea typeface="HGS創英角ﾎﾟｯﾌﾟ体" pitchFamily="50" charset="-128"/>
              </a:rPr>
              <a:t>歳まで継続して雇用する社員を選別する基準を定めている場合は</a:t>
            </a:r>
            <a:r>
              <a:rPr kumimoji="1" lang="en-US" altLang="ja-JP" sz="1600" dirty="0" smtClean="0">
                <a:solidFill>
                  <a:schemeClr val="tx1"/>
                </a:solidFill>
                <a:latin typeface="HGS創英角ﾎﾟｯﾌﾟ体" pitchFamily="50" charset="-128"/>
                <a:ea typeface="HGS創英角ﾎﾟｯﾌﾟ体" pitchFamily="50" charset="-128"/>
              </a:rPr>
              <a:t>…</a:t>
            </a:r>
            <a:endParaRPr kumimoji="1" lang="ja-JP" altLang="en-US" sz="1600" dirty="0">
              <a:solidFill>
                <a:schemeClr val="tx1"/>
              </a:solidFill>
              <a:latin typeface="HGS創英角ﾎﾟｯﾌﾟ体" pitchFamily="50" charset="-128"/>
              <a:ea typeface="HGS創英角ﾎﾟｯﾌﾟ体" pitchFamily="50" charset="-128"/>
            </a:endParaRPr>
          </a:p>
        </p:txBody>
      </p:sp>
      <p:sp>
        <p:nvSpPr>
          <p:cNvPr id="36" name="AutoShape 3"/>
          <p:cNvSpPr>
            <a:spLocks noChangeArrowheads="1"/>
          </p:cNvSpPr>
          <p:nvPr/>
        </p:nvSpPr>
        <p:spPr bwMode="auto">
          <a:xfrm>
            <a:off x="6209928" y="8921464"/>
            <a:ext cx="648072" cy="445071"/>
          </a:xfrm>
          <a:prstGeom prst="roundRect">
            <a:avLst>
              <a:gd name="adj" fmla="val 50000"/>
            </a:avLst>
          </a:prstGeom>
          <a:solidFill>
            <a:srgbClr val="009944"/>
          </a:solidFill>
          <a:ln w="9525">
            <a:noFill/>
            <a:round/>
            <a:headEnd/>
            <a:tailEnd/>
          </a:ln>
        </p:spPr>
        <p:txBody>
          <a:bodyPr lIns="74295" tIns="8890" rIns="74295" bIns="8890"/>
          <a:lstStyle/>
          <a:p>
            <a:endParaRPr lang="ja-JP" altLang="en-US">
              <a:latin typeface="Calibri" pitchFamily="34" charset="0"/>
            </a:endParaRPr>
          </a:p>
        </p:txBody>
      </p:sp>
      <p:sp>
        <p:nvSpPr>
          <p:cNvPr id="45" name="AutoShape 5"/>
          <p:cNvSpPr>
            <a:spLocks noChangeArrowheads="1"/>
          </p:cNvSpPr>
          <p:nvPr/>
        </p:nvSpPr>
        <p:spPr bwMode="auto">
          <a:xfrm>
            <a:off x="0" y="8907227"/>
            <a:ext cx="5517233" cy="473546"/>
          </a:xfrm>
          <a:prstGeom prst="roundRect">
            <a:avLst>
              <a:gd name="adj" fmla="val 50000"/>
            </a:avLst>
          </a:prstGeom>
          <a:solidFill>
            <a:srgbClr val="009944"/>
          </a:solidFill>
          <a:ln w="9525">
            <a:noFill/>
            <a:round/>
            <a:headEnd/>
            <a:tailEnd/>
          </a:ln>
        </p:spPr>
        <p:txBody>
          <a:bodyPr lIns="74295" tIns="8890" rIns="74295" bIns="8890"/>
          <a:lstStyle/>
          <a:p>
            <a:endParaRPr lang="ja-JP" altLang="en-US">
              <a:latin typeface="Calibri" pitchFamily="34" charset="0"/>
            </a:endParaRPr>
          </a:p>
        </p:txBody>
      </p:sp>
      <p:sp>
        <p:nvSpPr>
          <p:cNvPr id="47" name="山形 46"/>
          <p:cNvSpPr/>
          <p:nvPr/>
        </p:nvSpPr>
        <p:spPr>
          <a:xfrm flipH="1">
            <a:off x="620688" y="1691680"/>
            <a:ext cx="216024" cy="864096"/>
          </a:xfrm>
          <a:prstGeom prst="chevron">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1" name="山形 50"/>
          <p:cNvSpPr/>
          <p:nvPr/>
        </p:nvSpPr>
        <p:spPr>
          <a:xfrm flipH="1">
            <a:off x="476672" y="1691680"/>
            <a:ext cx="216024" cy="864096"/>
          </a:xfrm>
          <a:prstGeom prst="chevron">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2" name="山形 51"/>
          <p:cNvSpPr/>
          <p:nvPr/>
        </p:nvSpPr>
        <p:spPr>
          <a:xfrm>
            <a:off x="6237312" y="1691680"/>
            <a:ext cx="216024" cy="864096"/>
          </a:xfrm>
          <a:prstGeom prst="chevron">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4" name="山形 53"/>
          <p:cNvSpPr/>
          <p:nvPr/>
        </p:nvSpPr>
        <p:spPr>
          <a:xfrm>
            <a:off x="6093296" y="1691679"/>
            <a:ext cx="216024" cy="864096"/>
          </a:xfrm>
          <a:prstGeom prst="chevron">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8" name="山形 57"/>
          <p:cNvSpPr/>
          <p:nvPr/>
        </p:nvSpPr>
        <p:spPr>
          <a:xfrm>
            <a:off x="5949280" y="1691679"/>
            <a:ext cx="216024" cy="864096"/>
          </a:xfrm>
          <a:prstGeom prst="chevron">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額縁 28"/>
          <p:cNvSpPr/>
          <p:nvPr/>
        </p:nvSpPr>
        <p:spPr>
          <a:xfrm>
            <a:off x="2636912" y="1331640"/>
            <a:ext cx="4086454" cy="3528392"/>
          </a:xfrm>
          <a:prstGeom prst="bevel">
            <a:avLst>
              <a:gd name="adj" fmla="val 6503"/>
            </a:avLst>
          </a:prstGeom>
          <a:solidFill>
            <a:srgbClr val="EBF6F9">
              <a:alpha val="6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620688" y="251520"/>
            <a:ext cx="5616624" cy="960107"/>
          </a:xfrm>
          <a:prstGeom prst="rect">
            <a:avLst/>
          </a:prstGeom>
          <a:solidFill>
            <a:schemeClr val="bg1"/>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HG丸ｺﾞｼｯｸM-PRO" pitchFamily="50" charset="-128"/>
                <a:ea typeface="HG丸ｺﾞｼｯｸM-PRO" pitchFamily="50" charset="-128"/>
              </a:rPr>
              <a:t>あなたの企業では、どのような</a:t>
            </a:r>
            <a:r>
              <a:rPr lang="ja-JP" altLang="en-US" b="1" dirty="0" smtClean="0">
                <a:solidFill>
                  <a:srgbClr val="FF0000"/>
                </a:solidFill>
                <a:latin typeface="HG丸ｺﾞｼｯｸM-PRO" pitchFamily="50" charset="-128"/>
                <a:ea typeface="HG丸ｺﾞｼｯｸM-PRO" pitchFamily="50" charset="-128"/>
              </a:rPr>
              <a:t>雇用確保措置が導入</a:t>
            </a:r>
            <a:r>
              <a:rPr lang="ja-JP" altLang="en-US" b="1" dirty="0" smtClean="0">
                <a:solidFill>
                  <a:schemeClr val="tx1"/>
                </a:solidFill>
                <a:latin typeface="HG丸ｺﾞｼｯｸM-PRO" pitchFamily="50" charset="-128"/>
                <a:ea typeface="HG丸ｺﾞｼｯｸM-PRO" pitchFamily="50" charset="-128"/>
              </a:rPr>
              <a:t>されていますか</a:t>
            </a:r>
            <a:r>
              <a:rPr kumimoji="1" lang="ja-JP" altLang="en-US" b="1" dirty="0" smtClean="0">
                <a:solidFill>
                  <a:schemeClr val="tx1"/>
                </a:solidFill>
                <a:latin typeface="HG丸ｺﾞｼｯｸM-PRO" pitchFamily="50" charset="-128"/>
                <a:ea typeface="HG丸ｺﾞｼｯｸM-PRO" pitchFamily="50" charset="-128"/>
              </a:rPr>
              <a:t>？</a:t>
            </a:r>
            <a:endParaRPr kumimoji="1" lang="en-US" altLang="ja-JP" b="1" dirty="0" smtClean="0">
              <a:solidFill>
                <a:schemeClr val="tx1"/>
              </a:solidFill>
              <a:latin typeface="HG丸ｺﾞｼｯｸM-PRO" pitchFamily="50" charset="-128"/>
              <a:ea typeface="HG丸ｺﾞｼｯｸM-PRO" pitchFamily="50" charset="-128"/>
            </a:endParaRPr>
          </a:p>
          <a:p>
            <a:r>
              <a:rPr lang="ja-JP" altLang="en-US" sz="1200" b="1" dirty="0" smtClean="0">
                <a:solidFill>
                  <a:schemeClr val="tx1"/>
                </a:solidFill>
                <a:latin typeface="HG丸ｺﾞｼｯｸM-PRO" pitchFamily="50" charset="-128"/>
                <a:ea typeface="HG丸ｺﾞｼｯｸM-PRO" pitchFamily="50" charset="-128"/>
              </a:rPr>
              <a:t>（就業規則等をお持ちになりご確認ください。）</a:t>
            </a:r>
            <a:endParaRPr kumimoji="1" lang="ja-JP" altLang="en-US" sz="1200" b="1" dirty="0">
              <a:solidFill>
                <a:schemeClr val="tx1"/>
              </a:solidFill>
              <a:latin typeface="HG丸ｺﾞｼｯｸM-PRO" pitchFamily="50" charset="-128"/>
              <a:ea typeface="HG丸ｺﾞｼｯｸM-PRO" pitchFamily="50" charset="-128"/>
            </a:endParaRPr>
          </a:p>
        </p:txBody>
      </p:sp>
      <p:sp>
        <p:nvSpPr>
          <p:cNvPr id="3" name="フローチャート : 論理積ゲート 2"/>
          <p:cNvSpPr/>
          <p:nvPr/>
        </p:nvSpPr>
        <p:spPr>
          <a:xfrm>
            <a:off x="6453336" y="251520"/>
            <a:ext cx="162018" cy="960107"/>
          </a:xfrm>
          <a:prstGeom prst="flowChartDelay">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ローチャート : 論理積ゲート 3"/>
          <p:cNvSpPr/>
          <p:nvPr/>
        </p:nvSpPr>
        <p:spPr>
          <a:xfrm flipH="1">
            <a:off x="242646" y="251520"/>
            <a:ext cx="162018" cy="960107"/>
          </a:xfrm>
          <a:prstGeom prst="flowChartDelay">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a:off x="458670" y="251520"/>
            <a:ext cx="0" cy="960107"/>
          </a:xfrm>
          <a:prstGeom prst="line">
            <a:avLst/>
          </a:prstGeom>
          <a:ln w="63500">
            <a:solidFill>
              <a:srgbClr val="66CCFF"/>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548680" y="251520"/>
            <a:ext cx="0" cy="960107"/>
          </a:xfrm>
          <a:prstGeom prst="line">
            <a:avLst/>
          </a:prstGeom>
          <a:ln w="63500">
            <a:solidFill>
              <a:srgbClr val="66CCFF"/>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6309320" y="251520"/>
            <a:ext cx="0" cy="960107"/>
          </a:xfrm>
          <a:prstGeom prst="line">
            <a:avLst/>
          </a:prstGeom>
          <a:ln w="63500">
            <a:solidFill>
              <a:srgbClr val="66CCFF"/>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381328" y="251520"/>
            <a:ext cx="0" cy="960107"/>
          </a:xfrm>
          <a:prstGeom prst="line">
            <a:avLst/>
          </a:prstGeom>
          <a:ln w="63500">
            <a:solidFill>
              <a:srgbClr val="66CCFF"/>
            </a:solidFill>
          </a:ln>
        </p:spPr>
        <p:style>
          <a:lnRef idx="1">
            <a:schemeClr val="accent1"/>
          </a:lnRef>
          <a:fillRef idx="0">
            <a:schemeClr val="accent1"/>
          </a:fillRef>
          <a:effectRef idx="0">
            <a:schemeClr val="accent1"/>
          </a:effectRef>
          <a:fontRef idx="minor">
            <a:schemeClr val="tx1"/>
          </a:fontRef>
        </p:style>
      </p:cxnSp>
      <p:sp>
        <p:nvSpPr>
          <p:cNvPr id="13" name="角丸四角形 12"/>
          <p:cNvSpPr/>
          <p:nvPr/>
        </p:nvSpPr>
        <p:spPr>
          <a:xfrm>
            <a:off x="116632" y="2195737"/>
            <a:ext cx="2106234" cy="1512167"/>
          </a:xfrm>
          <a:prstGeom prst="roundRect">
            <a:avLst/>
          </a:prstGeom>
          <a:solidFill>
            <a:srgbClr val="FFCCFF"/>
          </a:solidFill>
          <a:ln>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bg1"/>
              </a:solidFill>
            </a:endParaRPr>
          </a:p>
        </p:txBody>
      </p:sp>
      <p:sp>
        <p:nvSpPr>
          <p:cNvPr id="14" name="テキスト ボックス 13"/>
          <p:cNvSpPr txBox="1"/>
          <p:nvPr/>
        </p:nvSpPr>
        <p:spPr>
          <a:xfrm>
            <a:off x="224644" y="2250901"/>
            <a:ext cx="1890210" cy="1384995"/>
          </a:xfrm>
          <a:prstGeom prst="rect">
            <a:avLst/>
          </a:prstGeom>
          <a:noFill/>
        </p:spPr>
        <p:txBody>
          <a:bodyPr wrap="square" rtlCol="0">
            <a:spAutoFit/>
          </a:bodyPr>
          <a:lstStyle/>
          <a:p>
            <a:r>
              <a:rPr kumimoji="1" lang="ja-JP" altLang="en-US" sz="1400" u="wavy" dirty="0" smtClean="0">
                <a:latin typeface="HG丸ｺﾞｼｯｸM-PRO" pitchFamily="50" charset="-128"/>
                <a:ea typeface="HG丸ｺﾞｼｯｸM-PRO" pitchFamily="50" charset="-128"/>
              </a:rPr>
              <a:t>労使協定により継続雇用の対象者を</a:t>
            </a:r>
            <a:r>
              <a:rPr lang="ja-JP" altLang="en-US" sz="1400" u="wavy" dirty="0" smtClean="0">
                <a:solidFill>
                  <a:srgbClr val="FF0000"/>
                </a:solidFill>
                <a:latin typeface="HG丸ｺﾞｼｯｸM-PRO" pitchFamily="50" charset="-128"/>
                <a:ea typeface="HG丸ｺﾞｼｯｸM-PRO" pitchFamily="50" charset="-128"/>
              </a:rPr>
              <a:t>限定</a:t>
            </a:r>
            <a:r>
              <a:rPr kumimoji="1" lang="ja-JP" altLang="en-US" sz="1400" u="wavy" dirty="0" smtClean="0">
                <a:solidFill>
                  <a:srgbClr val="FF0000"/>
                </a:solidFill>
                <a:latin typeface="HG丸ｺﾞｼｯｸM-PRO" pitchFamily="50" charset="-128"/>
                <a:ea typeface="HG丸ｺﾞｼｯｸM-PRO" pitchFamily="50" charset="-128"/>
              </a:rPr>
              <a:t>する基準</a:t>
            </a:r>
            <a:r>
              <a:rPr kumimoji="1" lang="ja-JP" altLang="en-US" sz="1400" u="wavy" dirty="0" smtClean="0">
                <a:latin typeface="HG丸ｺﾞｼｯｸM-PRO" pitchFamily="50" charset="-128"/>
                <a:ea typeface="HG丸ｺﾞｼｯｸM-PRO" pitchFamily="50" charset="-128"/>
              </a:rPr>
              <a:t>を定め</a:t>
            </a:r>
            <a:r>
              <a:rPr kumimoji="1" lang="ja-JP" altLang="en-US" sz="1400" dirty="0" smtClean="0">
                <a:latin typeface="HG丸ｺﾞｼｯｸM-PRO" pitchFamily="50" charset="-128"/>
                <a:ea typeface="HG丸ｺﾞｼｯｸM-PRO" pitchFamily="50" charset="-128"/>
              </a:rPr>
              <a:t>、</a:t>
            </a:r>
            <a:r>
              <a:rPr kumimoji="1" lang="en-US" altLang="ja-JP" sz="1400" dirty="0" smtClean="0">
                <a:latin typeface="HG丸ｺﾞｼｯｸM-PRO" pitchFamily="50" charset="-128"/>
                <a:ea typeface="HG丸ｺﾞｼｯｸM-PRO" pitchFamily="50" charset="-128"/>
              </a:rPr>
              <a:t>65</a:t>
            </a:r>
            <a:r>
              <a:rPr kumimoji="1" lang="ja-JP" altLang="en-US" sz="1400" dirty="0" smtClean="0">
                <a:latin typeface="HG丸ｺﾞｼｯｸM-PRO" pitchFamily="50" charset="-128"/>
                <a:ea typeface="HG丸ｺﾞｼｯｸM-PRO" pitchFamily="50" charset="-128"/>
              </a:rPr>
              <a:t>歳まで継続して雇用する制度を導入している。</a:t>
            </a:r>
            <a:endParaRPr kumimoji="1" lang="en-US" altLang="ja-JP" sz="1400" dirty="0" smtClean="0">
              <a:latin typeface="HG丸ｺﾞｼｯｸM-PRO" pitchFamily="50" charset="-128"/>
              <a:ea typeface="HG丸ｺﾞｼｯｸM-PRO" pitchFamily="50" charset="-128"/>
            </a:endParaRPr>
          </a:p>
        </p:txBody>
      </p:sp>
      <p:sp>
        <p:nvSpPr>
          <p:cNvPr id="17" name="角丸四角形 16"/>
          <p:cNvSpPr/>
          <p:nvPr/>
        </p:nvSpPr>
        <p:spPr>
          <a:xfrm>
            <a:off x="116632" y="6300192"/>
            <a:ext cx="3564396" cy="576064"/>
          </a:xfrm>
          <a:prstGeom prst="roundRect">
            <a:avLst/>
          </a:prstGeom>
          <a:solidFill>
            <a:srgbClr val="CCFFCC"/>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18" name="テキスト ボックス 17"/>
          <p:cNvSpPr txBox="1"/>
          <p:nvPr/>
        </p:nvSpPr>
        <p:spPr>
          <a:xfrm>
            <a:off x="188640" y="6332091"/>
            <a:ext cx="3528392" cy="523220"/>
          </a:xfrm>
          <a:prstGeom prst="rect">
            <a:avLst/>
          </a:prstGeom>
          <a:noFill/>
        </p:spPr>
        <p:txBody>
          <a:bodyPr wrap="square" rtlCol="0">
            <a:spAutoFit/>
          </a:bodyPr>
          <a:lstStyle/>
          <a:p>
            <a:r>
              <a:rPr kumimoji="1" lang="ja-JP" altLang="en-US" sz="1400" dirty="0" smtClean="0">
                <a:latin typeface="HG丸ｺﾞｼｯｸM-PRO" pitchFamily="50" charset="-128"/>
                <a:ea typeface="HG丸ｺﾞｼｯｸM-PRO" pitchFamily="50" charset="-128"/>
              </a:rPr>
              <a:t>希望者全員を</a:t>
            </a:r>
            <a:r>
              <a:rPr kumimoji="1" lang="en-US" altLang="ja-JP" sz="1400" dirty="0" smtClean="0">
                <a:latin typeface="HG丸ｺﾞｼｯｸM-PRO" pitchFamily="50" charset="-128"/>
                <a:ea typeface="HG丸ｺﾞｼｯｸM-PRO" pitchFamily="50" charset="-128"/>
              </a:rPr>
              <a:t>65</a:t>
            </a:r>
            <a:r>
              <a:rPr kumimoji="1" lang="ja-JP" altLang="en-US" sz="1400" dirty="0" smtClean="0">
                <a:latin typeface="HG丸ｺﾞｼｯｸM-PRO" pitchFamily="50" charset="-128"/>
                <a:ea typeface="HG丸ｺﾞｼｯｸM-PRO" pitchFamily="50" charset="-128"/>
              </a:rPr>
              <a:t>歳まで継続して雇用する制度を導入している。</a:t>
            </a:r>
            <a:endParaRPr kumimoji="1" lang="en-US" altLang="ja-JP" sz="1400" dirty="0" smtClean="0">
              <a:latin typeface="HG丸ｺﾞｼｯｸM-PRO" pitchFamily="50" charset="-128"/>
              <a:ea typeface="HG丸ｺﾞｼｯｸM-PRO" pitchFamily="50" charset="-128"/>
            </a:endParaRPr>
          </a:p>
        </p:txBody>
      </p:sp>
      <p:sp>
        <p:nvSpPr>
          <p:cNvPr id="19" name="角丸四角形 18"/>
          <p:cNvSpPr/>
          <p:nvPr/>
        </p:nvSpPr>
        <p:spPr>
          <a:xfrm>
            <a:off x="116632" y="5004048"/>
            <a:ext cx="3564396" cy="576064"/>
          </a:xfrm>
          <a:prstGeom prst="roundRect">
            <a:avLst/>
          </a:prstGeom>
          <a:solidFill>
            <a:srgbClr val="CCFFCC"/>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20" name="テキスト ボックス 19"/>
          <p:cNvSpPr txBox="1"/>
          <p:nvPr/>
        </p:nvSpPr>
        <p:spPr>
          <a:xfrm>
            <a:off x="260648" y="5159097"/>
            <a:ext cx="3348372" cy="307777"/>
          </a:xfrm>
          <a:prstGeom prst="rect">
            <a:avLst/>
          </a:prstGeom>
          <a:noFill/>
        </p:spPr>
        <p:txBody>
          <a:bodyPr wrap="square" rtlCol="0">
            <a:spAutoFit/>
          </a:bodyPr>
          <a:lstStyle/>
          <a:p>
            <a:pPr algn="ctr"/>
            <a:r>
              <a:rPr kumimoji="1" lang="en-US" altLang="ja-JP" sz="1400" dirty="0" smtClean="0">
                <a:latin typeface="HG丸ｺﾞｼｯｸM-PRO" pitchFamily="50" charset="-128"/>
                <a:ea typeface="HG丸ｺﾞｼｯｸM-PRO" pitchFamily="50" charset="-128"/>
              </a:rPr>
              <a:t>65</a:t>
            </a:r>
            <a:r>
              <a:rPr kumimoji="1" lang="ja-JP" altLang="en-US" sz="1400" dirty="0" smtClean="0">
                <a:latin typeface="HG丸ｺﾞｼｯｸM-PRO" pitchFamily="50" charset="-128"/>
                <a:ea typeface="HG丸ｺﾞｼｯｸM-PRO" pitchFamily="50" charset="-128"/>
              </a:rPr>
              <a:t>歳以上の定年制を導入している。</a:t>
            </a:r>
            <a:endParaRPr kumimoji="1" lang="en-US" altLang="ja-JP" sz="1400" dirty="0" smtClean="0">
              <a:latin typeface="HG丸ｺﾞｼｯｸM-PRO" pitchFamily="50" charset="-128"/>
              <a:ea typeface="HG丸ｺﾞｼｯｸM-PRO" pitchFamily="50" charset="-128"/>
            </a:endParaRPr>
          </a:p>
        </p:txBody>
      </p:sp>
      <p:sp>
        <p:nvSpPr>
          <p:cNvPr id="23" name="右中かっこ 22"/>
          <p:cNvSpPr/>
          <p:nvPr/>
        </p:nvSpPr>
        <p:spPr>
          <a:xfrm>
            <a:off x="3789040" y="5004048"/>
            <a:ext cx="324036" cy="1872208"/>
          </a:xfrm>
          <a:prstGeom prst="rightBrace">
            <a:avLst>
              <a:gd name="adj1" fmla="val 34584"/>
              <a:gd name="adj2" fmla="val 50000"/>
            </a:avLst>
          </a:prstGeom>
          <a:ln>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5" name="直線コネクタ 24"/>
          <p:cNvCxnSpPr/>
          <p:nvPr/>
        </p:nvCxnSpPr>
        <p:spPr>
          <a:xfrm>
            <a:off x="0" y="7092280"/>
            <a:ext cx="6858000" cy="0"/>
          </a:xfrm>
          <a:prstGeom prst="line">
            <a:avLst/>
          </a:prstGeom>
          <a:ln w="25400">
            <a:solidFill>
              <a:srgbClr val="3399FF"/>
            </a:solidFill>
            <a:prstDash val="dash"/>
          </a:ln>
        </p:spPr>
        <p:style>
          <a:lnRef idx="1">
            <a:schemeClr val="accent1"/>
          </a:lnRef>
          <a:fillRef idx="0">
            <a:schemeClr val="accent1"/>
          </a:fillRef>
          <a:effectRef idx="0">
            <a:schemeClr val="accent1"/>
          </a:effectRef>
          <a:fontRef idx="minor">
            <a:schemeClr val="tx1"/>
          </a:fontRef>
        </p:style>
      </p:cxnSp>
      <p:sp>
        <p:nvSpPr>
          <p:cNvPr id="26" name="二等辺三角形 25"/>
          <p:cNvSpPr/>
          <p:nvPr/>
        </p:nvSpPr>
        <p:spPr>
          <a:xfrm rot="5400000">
            <a:off x="2027845" y="2828806"/>
            <a:ext cx="768085" cy="270030"/>
          </a:xfrm>
          <a:prstGeom prst="triangle">
            <a:avLst/>
          </a:prstGeom>
          <a:solidFill>
            <a:srgbClr val="FFCCFF"/>
          </a:solidFill>
          <a:ln>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4149080" y="5484101"/>
            <a:ext cx="2376264" cy="830997"/>
          </a:xfrm>
          <a:prstGeom prst="rect">
            <a:avLst/>
          </a:prstGeom>
          <a:noFill/>
        </p:spPr>
        <p:txBody>
          <a:bodyPr wrap="square" rtlCol="0">
            <a:spAutoFit/>
          </a:bodyPr>
          <a:lstStyle/>
          <a:p>
            <a:r>
              <a:rPr lang="ja-JP" altLang="en-US" sz="1600" dirty="0" smtClean="0">
                <a:latin typeface="HG丸ｺﾞｼｯｸM-PRO" pitchFamily="50" charset="-128"/>
                <a:ea typeface="HG丸ｺﾞｼｯｸM-PRO" pitchFamily="50" charset="-128"/>
              </a:rPr>
              <a:t>高年齢者雇用安定法の改正に伴う制度の</a:t>
            </a:r>
            <a:r>
              <a:rPr lang="ja-JP" altLang="en-US" sz="1600" u="sng" dirty="0" smtClean="0">
                <a:solidFill>
                  <a:srgbClr val="FF0000"/>
                </a:solidFill>
                <a:latin typeface="HG丸ｺﾞｼｯｸM-PRO" pitchFamily="50" charset="-128"/>
                <a:ea typeface="HG丸ｺﾞｼｯｸM-PRO" pitchFamily="50" charset="-128"/>
              </a:rPr>
              <a:t>見直しは必要ありません</a:t>
            </a:r>
            <a:r>
              <a:rPr kumimoji="1" lang="ja-JP" altLang="en-US" sz="1600" dirty="0" smtClean="0">
                <a:latin typeface="HG丸ｺﾞｼｯｸM-PRO" pitchFamily="50" charset="-128"/>
                <a:ea typeface="HG丸ｺﾞｼｯｸM-PRO" pitchFamily="50" charset="-128"/>
              </a:rPr>
              <a:t>。</a:t>
            </a:r>
            <a:endParaRPr kumimoji="1" lang="en-US" altLang="ja-JP" sz="1600" dirty="0" smtClean="0">
              <a:latin typeface="HG丸ｺﾞｼｯｸM-PRO" pitchFamily="50" charset="-128"/>
              <a:ea typeface="HG丸ｺﾞｼｯｸM-PRO" pitchFamily="50" charset="-128"/>
            </a:endParaRPr>
          </a:p>
        </p:txBody>
      </p:sp>
      <p:sp>
        <p:nvSpPr>
          <p:cNvPr id="28" name="テキスト ボックス 27"/>
          <p:cNvSpPr txBox="1"/>
          <p:nvPr/>
        </p:nvSpPr>
        <p:spPr>
          <a:xfrm>
            <a:off x="2852936" y="1547664"/>
            <a:ext cx="3744416" cy="2492990"/>
          </a:xfrm>
          <a:prstGeom prst="rect">
            <a:avLst/>
          </a:prstGeom>
          <a:noFill/>
        </p:spPr>
        <p:txBody>
          <a:bodyPr wrap="square" rtlCol="0">
            <a:spAutoFit/>
          </a:bodyPr>
          <a:lstStyle/>
          <a:p>
            <a:r>
              <a:rPr lang="ja-JP" altLang="en-US" b="1" dirty="0" smtClean="0">
                <a:latin typeface="HG丸ｺﾞｼｯｸM-PRO" pitchFamily="50" charset="-128"/>
                <a:ea typeface="HG丸ｺﾞｼｯｸM-PRO" pitchFamily="50" charset="-128"/>
              </a:rPr>
              <a:t>①</a:t>
            </a:r>
            <a:r>
              <a:rPr lang="en-US" altLang="ja-JP" b="1" dirty="0" smtClean="0">
                <a:latin typeface="HG丸ｺﾞｼｯｸM-PRO" pitchFamily="50" charset="-128"/>
                <a:ea typeface="HG丸ｺﾞｼｯｸM-PRO" pitchFamily="50" charset="-128"/>
              </a:rPr>
              <a:t> 65</a:t>
            </a:r>
            <a:r>
              <a:rPr lang="ja-JP" altLang="en-US" b="1" dirty="0" smtClean="0">
                <a:latin typeface="HG丸ｺﾞｼｯｸM-PRO" pitchFamily="50" charset="-128"/>
                <a:ea typeface="HG丸ｺﾞｼｯｸM-PRO" pitchFamily="50" charset="-128"/>
              </a:rPr>
              <a:t>歳以上までの</a:t>
            </a:r>
            <a:r>
              <a:rPr lang="ja-JP" altLang="en-US" b="1" dirty="0" smtClean="0">
                <a:solidFill>
                  <a:srgbClr val="FF0000"/>
                </a:solidFill>
                <a:latin typeface="HG丸ｺﾞｼｯｸM-PRO" pitchFamily="50" charset="-128"/>
                <a:ea typeface="HG丸ｺﾞｼｯｸM-PRO" pitchFamily="50" charset="-128"/>
              </a:rPr>
              <a:t>定年引上げ</a:t>
            </a:r>
            <a:endParaRPr lang="en-US" altLang="ja-JP" b="1" dirty="0" smtClean="0">
              <a:solidFill>
                <a:srgbClr val="FF0000"/>
              </a:solidFill>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②</a:t>
            </a:r>
            <a:r>
              <a:rPr lang="ja-JP" altLang="en-US" b="1" u="sng" dirty="0" smtClean="0">
                <a:solidFill>
                  <a:srgbClr val="FF0000"/>
                </a:solidFill>
                <a:latin typeface="HG丸ｺﾞｼｯｸM-PRO" pitchFamily="50" charset="-128"/>
                <a:ea typeface="HG丸ｺﾞｼｯｸM-PRO" pitchFamily="50" charset="-128"/>
              </a:rPr>
              <a:t>基準を廃止</a:t>
            </a:r>
            <a:r>
              <a:rPr lang="ja-JP" altLang="en-US" b="1" dirty="0" smtClean="0">
                <a:latin typeface="HG丸ｺﾞｼｯｸM-PRO" pitchFamily="50" charset="-128"/>
                <a:ea typeface="HG丸ｺﾞｼｯｸM-PRO" pitchFamily="50" charset="-128"/>
              </a:rPr>
              <a:t>して希望者全員を</a:t>
            </a:r>
            <a:endParaRPr lang="en-US" altLang="ja-JP" b="1" dirty="0" smtClean="0">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　</a:t>
            </a:r>
            <a:r>
              <a:rPr lang="en-US" altLang="ja-JP" b="1" dirty="0" smtClean="0">
                <a:latin typeface="HG丸ｺﾞｼｯｸM-PRO" pitchFamily="50" charset="-128"/>
                <a:ea typeface="HG丸ｺﾞｼｯｸM-PRO" pitchFamily="50" charset="-128"/>
              </a:rPr>
              <a:t>65</a:t>
            </a:r>
            <a:r>
              <a:rPr lang="ja-JP" altLang="en-US" b="1" dirty="0" smtClean="0">
                <a:latin typeface="HG丸ｺﾞｼｯｸM-PRO" pitchFamily="50" charset="-128"/>
                <a:ea typeface="HG丸ｺﾞｼｯｸM-PRO" pitchFamily="50" charset="-128"/>
              </a:rPr>
              <a:t>歳まで継続して雇用する</a:t>
            </a:r>
            <a:endParaRPr lang="en-US" altLang="ja-JP" b="1" dirty="0" smtClean="0">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　制度への制度改正</a:t>
            </a:r>
            <a:endParaRPr lang="en-US" altLang="ja-JP" b="1" dirty="0" smtClean="0">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③定年の</a:t>
            </a:r>
            <a:r>
              <a:rPr lang="ja-JP" altLang="en-US" b="1" dirty="0" smtClean="0">
                <a:solidFill>
                  <a:srgbClr val="FF0000"/>
                </a:solidFill>
                <a:latin typeface="HG丸ｺﾞｼｯｸM-PRO" pitchFamily="50" charset="-128"/>
                <a:ea typeface="HG丸ｺﾞｼｯｸM-PRO" pitchFamily="50" charset="-128"/>
              </a:rPr>
              <a:t>定めの廃止</a:t>
            </a:r>
            <a:endParaRPr lang="en-US" altLang="ja-JP" b="1" dirty="0" smtClean="0">
              <a:solidFill>
                <a:srgbClr val="FF0000"/>
              </a:solidFill>
              <a:latin typeface="HG丸ｺﾞｼｯｸM-PRO" pitchFamily="50" charset="-128"/>
              <a:ea typeface="HG丸ｺﾞｼｯｸM-PRO" pitchFamily="50" charset="-128"/>
            </a:endParaRPr>
          </a:p>
          <a:p>
            <a:r>
              <a:rPr lang="ja-JP" altLang="en-US" b="1" dirty="0" smtClean="0">
                <a:latin typeface="HG丸ｺﾞｼｯｸM-PRO" pitchFamily="50" charset="-128"/>
                <a:ea typeface="HG丸ｺﾞｼｯｸM-PRO" pitchFamily="50" charset="-128"/>
              </a:rPr>
              <a:t>のいずれかが</a:t>
            </a:r>
            <a:r>
              <a:rPr lang="ja-JP" altLang="en-US" b="1" dirty="0" smtClean="0">
                <a:solidFill>
                  <a:srgbClr val="FF0000"/>
                </a:solidFill>
                <a:latin typeface="HG丸ｺﾞｼｯｸM-PRO" pitchFamily="50" charset="-128"/>
                <a:ea typeface="HG丸ｺﾞｼｯｸM-PRO" pitchFamily="50" charset="-128"/>
              </a:rPr>
              <a:t>必要</a:t>
            </a:r>
            <a:r>
              <a:rPr lang="ja-JP" altLang="en-US" b="1" dirty="0" smtClean="0">
                <a:latin typeface="HG丸ｺﾞｼｯｸM-PRO" pitchFamily="50" charset="-128"/>
                <a:ea typeface="HG丸ｺﾞｼｯｸM-PRO" pitchFamily="50" charset="-128"/>
              </a:rPr>
              <a:t>です。</a:t>
            </a:r>
            <a:endParaRPr lang="en-US" altLang="ja-JP" b="1" dirty="0" smtClean="0">
              <a:latin typeface="HG丸ｺﾞｼｯｸM-PRO" pitchFamily="50" charset="-128"/>
              <a:ea typeface="HG丸ｺﾞｼｯｸM-PRO" pitchFamily="50" charset="-128"/>
            </a:endParaRPr>
          </a:p>
          <a:p>
            <a:endParaRPr lang="en-US" altLang="ja-JP" sz="1200" b="1" dirty="0" smtClean="0">
              <a:latin typeface="HG丸ｺﾞｼｯｸM-PRO" pitchFamily="50" charset="-128"/>
              <a:ea typeface="HG丸ｺﾞｼｯｸM-PRO" pitchFamily="50" charset="-128"/>
            </a:endParaRPr>
          </a:p>
          <a:p>
            <a:r>
              <a:rPr lang="en-US" altLang="ja-JP" sz="1200" b="1" dirty="0" smtClean="0">
                <a:latin typeface="HG丸ｺﾞｼｯｸM-PRO" pitchFamily="50" charset="-128"/>
                <a:ea typeface="HG丸ｺﾞｼｯｸM-PRO" pitchFamily="50" charset="-128"/>
              </a:rPr>
              <a:t>〔</a:t>
            </a:r>
            <a:r>
              <a:rPr lang="ja-JP" altLang="en-US" sz="1200" b="1" dirty="0" smtClean="0">
                <a:latin typeface="HG丸ｺﾞｼｯｸM-PRO" pitchFamily="50" charset="-128"/>
                <a:ea typeface="HG丸ｺﾞｼｯｸM-PRO" pitchFamily="50" charset="-128"/>
              </a:rPr>
              <a:t>平成</a:t>
            </a:r>
            <a:r>
              <a:rPr lang="en-US" altLang="ja-JP" sz="1200" b="1" dirty="0" smtClean="0">
                <a:latin typeface="HG丸ｺﾞｼｯｸM-PRO" pitchFamily="50" charset="-128"/>
                <a:ea typeface="HG丸ｺﾞｼｯｸM-PRO" pitchFamily="50" charset="-128"/>
              </a:rPr>
              <a:t>37</a:t>
            </a:r>
            <a:r>
              <a:rPr lang="ja-JP" altLang="en-US" sz="1200" b="1" dirty="0" smtClean="0">
                <a:latin typeface="HG丸ｺﾞｼｯｸM-PRO" pitchFamily="50" charset="-128"/>
                <a:ea typeface="HG丸ｺﾞｼｯｸM-PRO" pitchFamily="50" charset="-128"/>
              </a:rPr>
              <a:t>年度までの経過措置</a:t>
            </a:r>
            <a:r>
              <a:rPr lang="en-US" altLang="ja-JP" sz="1200" b="1" dirty="0" smtClean="0">
                <a:latin typeface="HG丸ｺﾞｼｯｸM-PRO" pitchFamily="50" charset="-128"/>
                <a:ea typeface="HG丸ｺﾞｼｯｸM-PRO" pitchFamily="50" charset="-128"/>
              </a:rPr>
              <a:t>〕</a:t>
            </a:r>
          </a:p>
          <a:p>
            <a:r>
              <a:rPr lang="ja-JP" altLang="en-US" sz="1200" b="1" dirty="0" smtClean="0">
                <a:latin typeface="HG丸ｺﾞｼｯｸM-PRO" pitchFamily="50" charset="-128"/>
                <a:ea typeface="HG丸ｺﾞｼｯｸM-PRO" pitchFamily="50" charset="-128"/>
              </a:rPr>
              <a:t>基準を廃止せず</a:t>
            </a:r>
            <a:r>
              <a:rPr lang="ja-JP" altLang="en-US" sz="1200" b="1" u="sng" dirty="0" smtClean="0">
                <a:solidFill>
                  <a:srgbClr val="FF0000"/>
                </a:solidFill>
                <a:latin typeface="HG丸ｺﾞｼｯｸM-PRO" pitchFamily="50" charset="-128"/>
                <a:ea typeface="HG丸ｺﾞｼｯｸM-PRO" pitchFamily="50" charset="-128"/>
              </a:rPr>
              <a:t>希望者全員を厚生年金の報酬比例部分の支給開始年齢</a:t>
            </a:r>
            <a:r>
              <a:rPr lang="ja-JP" altLang="en-US" sz="1200" b="1" dirty="0" smtClean="0">
                <a:latin typeface="HG丸ｺﾞｼｯｸM-PRO" pitchFamily="50" charset="-128"/>
                <a:ea typeface="HG丸ｺﾞｼｯｸM-PRO" pitchFamily="50" charset="-128"/>
              </a:rPr>
              <a:t>まで継続して雇用する制度</a:t>
            </a:r>
            <a:endParaRPr lang="en-US" altLang="ja-JP" sz="1200" b="1" dirty="0" smtClean="0">
              <a:latin typeface="HG丸ｺﾞｼｯｸM-PRO" pitchFamily="50" charset="-128"/>
              <a:ea typeface="HG丸ｺﾞｼｯｸM-PRO" pitchFamily="50" charset="-128"/>
            </a:endParaRPr>
          </a:p>
        </p:txBody>
      </p:sp>
      <p:sp>
        <p:nvSpPr>
          <p:cNvPr id="33" name="円/楕円 32"/>
          <p:cNvSpPr/>
          <p:nvPr/>
        </p:nvSpPr>
        <p:spPr>
          <a:xfrm>
            <a:off x="260648" y="7236296"/>
            <a:ext cx="2358262" cy="456051"/>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その他の主な改正</a:t>
            </a:r>
            <a:r>
              <a:rPr lang="ja-JP" altLang="en-US" sz="1200" dirty="0" smtClean="0">
                <a:solidFill>
                  <a:schemeClr val="tx1"/>
                </a:solidFill>
              </a:rPr>
              <a:t>点</a:t>
            </a:r>
            <a:endParaRPr kumimoji="1" lang="ja-JP" altLang="en-US" sz="1200" dirty="0">
              <a:solidFill>
                <a:schemeClr val="tx1"/>
              </a:solidFill>
            </a:endParaRPr>
          </a:p>
        </p:txBody>
      </p:sp>
      <p:sp>
        <p:nvSpPr>
          <p:cNvPr id="34" name="テキスト ボックス 33"/>
          <p:cNvSpPr txBox="1"/>
          <p:nvPr/>
        </p:nvSpPr>
        <p:spPr>
          <a:xfrm>
            <a:off x="188640" y="7812360"/>
            <a:ext cx="6552728" cy="400110"/>
          </a:xfrm>
          <a:prstGeom prst="rect">
            <a:avLst/>
          </a:prstGeom>
          <a:noFill/>
        </p:spPr>
        <p:txBody>
          <a:bodyPr wrap="square" rtlCol="0">
            <a:spAutoFit/>
          </a:bodyPr>
          <a:lstStyle/>
          <a:p>
            <a:r>
              <a:rPr lang="ja-JP" altLang="en-US" sz="1200" dirty="0" smtClean="0">
                <a:latin typeface="HG丸ｺﾞｼｯｸM-PRO" pitchFamily="50" charset="-128"/>
                <a:ea typeface="HG丸ｺﾞｼｯｸM-PRO" pitchFamily="50" charset="-128"/>
              </a:rPr>
              <a:t>①社外で</a:t>
            </a:r>
            <a:r>
              <a:rPr lang="en-US" altLang="ja-JP" sz="1200" dirty="0" smtClean="0">
                <a:latin typeface="HG丸ｺﾞｼｯｸM-PRO" pitchFamily="50" charset="-128"/>
                <a:ea typeface="HG丸ｺﾞｼｯｸM-PRO" pitchFamily="50" charset="-128"/>
              </a:rPr>
              <a:t>65</a:t>
            </a:r>
            <a:r>
              <a:rPr lang="ja-JP" altLang="en-US" sz="1200" dirty="0" smtClean="0">
                <a:latin typeface="HG丸ｺﾞｼｯｸM-PRO" pitchFamily="50" charset="-128"/>
                <a:ea typeface="HG丸ｺﾞｼｯｸM-PRO" pitchFamily="50" charset="-128"/>
              </a:rPr>
              <a:t>歳までの継続雇用を確保する場合は、</a:t>
            </a:r>
            <a:r>
              <a:rPr lang="ja-JP" altLang="en-US" sz="1200" dirty="0" smtClean="0">
                <a:solidFill>
                  <a:srgbClr val="FF0000"/>
                </a:solidFill>
                <a:latin typeface="HG丸ｺﾞｼｯｸM-PRO" pitchFamily="50" charset="-128"/>
                <a:ea typeface="HG丸ｺﾞｼｯｸM-PRO" pitchFamily="50" charset="-128"/>
              </a:rPr>
              <a:t>子会社に加えて関連会社</a:t>
            </a:r>
            <a:r>
              <a:rPr lang="en-US" altLang="ja-JP" sz="1200" baseline="30000" dirty="0" smtClean="0">
                <a:solidFill>
                  <a:srgbClr val="FF0000"/>
                </a:solidFill>
                <a:latin typeface="HG丸ｺﾞｼｯｸM-PRO" pitchFamily="50" charset="-128"/>
                <a:ea typeface="HG丸ｺﾞｼｯｸM-PRO" pitchFamily="50" charset="-128"/>
              </a:rPr>
              <a:t>※</a:t>
            </a:r>
            <a:r>
              <a:rPr lang="ja-JP" altLang="en-US" sz="1200" dirty="0" smtClean="0">
                <a:solidFill>
                  <a:srgbClr val="FF0000"/>
                </a:solidFill>
                <a:latin typeface="HG丸ｺﾞｼｯｸM-PRO" pitchFamily="50" charset="-128"/>
                <a:ea typeface="HG丸ｺﾞｼｯｸM-PRO" pitchFamily="50" charset="-128"/>
              </a:rPr>
              <a:t>も可能</a:t>
            </a:r>
            <a:r>
              <a:rPr lang="ja-JP" altLang="en-US" sz="1200" dirty="0" smtClean="0">
                <a:latin typeface="HG丸ｺﾞｼｯｸM-PRO" pitchFamily="50" charset="-128"/>
                <a:ea typeface="HG丸ｺﾞｼｯｸM-PRO" pitchFamily="50" charset="-128"/>
              </a:rPr>
              <a:t>。</a:t>
            </a:r>
            <a:endParaRPr lang="en-US" altLang="ja-JP" sz="1200" dirty="0" smtClean="0">
              <a:latin typeface="HG丸ｺﾞｼｯｸM-PRO" pitchFamily="50" charset="-128"/>
              <a:ea typeface="HG丸ｺﾞｼｯｸM-PRO" pitchFamily="50" charset="-128"/>
            </a:endParaRPr>
          </a:p>
          <a:p>
            <a:r>
              <a:rPr kumimoji="1" lang="ja-JP" altLang="en-US" sz="800" dirty="0" smtClean="0">
                <a:latin typeface="HG丸ｺﾞｼｯｸM-PRO" pitchFamily="50" charset="-128"/>
                <a:ea typeface="HG丸ｺﾞｼｯｸM-PRO" pitchFamily="50" charset="-128"/>
              </a:rPr>
              <a:t>　 </a:t>
            </a:r>
            <a:r>
              <a:rPr kumimoji="1" lang="en-US" altLang="ja-JP" sz="800" dirty="0" smtClean="0">
                <a:latin typeface="HG丸ｺﾞｼｯｸM-PRO" pitchFamily="50" charset="-128"/>
                <a:ea typeface="HG丸ｺﾞｼｯｸM-PRO" pitchFamily="50" charset="-128"/>
              </a:rPr>
              <a:t>※</a:t>
            </a:r>
            <a:r>
              <a:rPr kumimoji="1" lang="ja-JP" altLang="en-US" sz="800" dirty="0" smtClean="0">
                <a:latin typeface="HG丸ｺﾞｼｯｸM-PRO" pitchFamily="50" charset="-128"/>
                <a:ea typeface="HG丸ｺﾞｼｯｸM-PRO" pitchFamily="50" charset="-128"/>
              </a:rPr>
              <a:t>議決権を</a:t>
            </a:r>
            <a:r>
              <a:rPr kumimoji="1" lang="en-US" altLang="ja-JP" sz="800" dirty="0" smtClean="0">
                <a:latin typeface="HG丸ｺﾞｼｯｸM-PRO" pitchFamily="50" charset="-128"/>
                <a:ea typeface="HG丸ｺﾞｼｯｸM-PRO" pitchFamily="50" charset="-128"/>
              </a:rPr>
              <a:t>20%</a:t>
            </a:r>
            <a:r>
              <a:rPr kumimoji="1" lang="ja-JP" altLang="en-US" sz="800" dirty="0" smtClean="0">
                <a:latin typeface="HG丸ｺﾞｼｯｸM-PRO" pitchFamily="50" charset="-128"/>
                <a:ea typeface="HG丸ｺﾞｼｯｸM-PRO" pitchFamily="50" charset="-128"/>
              </a:rPr>
              <a:t>以上有しているなどの影響力を及ぼしている企業。</a:t>
            </a:r>
            <a:endParaRPr kumimoji="1" lang="en-US" altLang="ja-JP" sz="800" dirty="0" smtClean="0">
              <a:latin typeface="HG丸ｺﾞｼｯｸM-PRO" pitchFamily="50" charset="-128"/>
              <a:ea typeface="HG丸ｺﾞｼｯｸM-PRO" pitchFamily="50" charset="-128"/>
            </a:endParaRPr>
          </a:p>
        </p:txBody>
      </p:sp>
      <p:sp>
        <p:nvSpPr>
          <p:cNvPr id="35" name="テキスト ボックス 34"/>
          <p:cNvSpPr txBox="1"/>
          <p:nvPr/>
        </p:nvSpPr>
        <p:spPr>
          <a:xfrm>
            <a:off x="188640" y="8244408"/>
            <a:ext cx="6552728" cy="784830"/>
          </a:xfrm>
          <a:prstGeom prst="rect">
            <a:avLst/>
          </a:prstGeom>
          <a:noFill/>
        </p:spPr>
        <p:txBody>
          <a:bodyPr wrap="square" rtlCol="0">
            <a:spAutoFit/>
          </a:bodyPr>
          <a:lstStyle/>
          <a:p>
            <a:r>
              <a:rPr lang="ja-JP" altLang="en-US" sz="1200" dirty="0" smtClean="0">
                <a:latin typeface="HG丸ｺﾞｼｯｸM-PRO" pitchFamily="50" charset="-128"/>
                <a:ea typeface="HG丸ｺﾞｼｯｸM-PRO" pitchFamily="50" charset="-128"/>
              </a:rPr>
              <a:t>②改正高齢法に基づく高年齢者の雇用確保措置を導入せず、国の指導に従わない企業は、</a:t>
            </a:r>
            <a:endParaRPr lang="en-US" altLang="ja-JP" sz="1200" dirty="0" smtClean="0">
              <a:latin typeface="HG丸ｺﾞｼｯｸM-PRO" pitchFamily="50" charset="-128"/>
              <a:ea typeface="HG丸ｺﾞｼｯｸM-PRO" pitchFamily="50" charset="-128"/>
            </a:endParaRPr>
          </a:p>
          <a:p>
            <a:r>
              <a:rPr lang="ja-JP" altLang="en-US" sz="1200" dirty="0" smtClean="0">
                <a:solidFill>
                  <a:srgbClr val="FF0000"/>
                </a:solidFill>
                <a:latin typeface="HG丸ｺﾞｼｯｸM-PRO" pitchFamily="50" charset="-128"/>
                <a:ea typeface="HG丸ｺﾞｼｯｸM-PRO" pitchFamily="50" charset="-128"/>
              </a:rPr>
              <a:t>　個別指導・勧告に加えて企業名を公表</a:t>
            </a:r>
            <a:r>
              <a:rPr lang="ja-JP" altLang="en-US" sz="1200" dirty="0" smtClean="0">
                <a:latin typeface="HG丸ｺﾞｼｯｸM-PRO" pitchFamily="50" charset="-128"/>
                <a:ea typeface="HG丸ｺﾞｼｯｸM-PRO" pitchFamily="50" charset="-128"/>
              </a:rPr>
              <a:t>。</a:t>
            </a:r>
            <a:endParaRPr lang="en-US" altLang="ja-JP" sz="1200" dirty="0" smtClean="0">
              <a:latin typeface="HG丸ｺﾞｼｯｸM-PRO" pitchFamily="50" charset="-128"/>
              <a:ea typeface="HG丸ｺﾞｼｯｸM-PRO" pitchFamily="50" charset="-128"/>
            </a:endParaRPr>
          </a:p>
          <a:p>
            <a:r>
              <a:rPr lang="ja-JP" altLang="en-US" sz="1000" dirty="0" smtClean="0">
                <a:latin typeface="HG丸ｺﾞｼｯｸM-PRO" pitchFamily="50" charset="-128"/>
                <a:ea typeface="HG丸ｺﾞｼｯｸM-PRO" pitchFamily="50" charset="-128"/>
              </a:rPr>
              <a:t>（なお、勧告に従わない場合には、各種法令に基づき、公共職業安定所での求人の不受理・紹介留保、</a:t>
            </a:r>
            <a:endParaRPr lang="en-US" altLang="ja-JP" sz="1000" dirty="0" smtClean="0">
              <a:latin typeface="HG丸ｺﾞｼｯｸM-PRO" pitchFamily="50" charset="-128"/>
              <a:ea typeface="HG丸ｺﾞｼｯｸM-PRO" pitchFamily="50" charset="-128"/>
            </a:endParaRPr>
          </a:p>
          <a:p>
            <a:r>
              <a:rPr lang="ja-JP" altLang="en-US" sz="1000" dirty="0" smtClean="0">
                <a:latin typeface="HG丸ｺﾞｼｯｸM-PRO" pitchFamily="50" charset="-128"/>
                <a:ea typeface="HG丸ｺﾞｼｯｸM-PRO" pitchFamily="50" charset="-128"/>
              </a:rPr>
              <a:t>　助成金の不支給等の措置が講じられます。）</a:t>
            </a:r>
            <a:endParaRPr kumimoji="1" lang="en-US" altLang="ja-JP" sz="1000" dirty="0" smtClean="0">
              <a:latin typeface="HG丸ｺﾞｼｯｸM-PRO" pitchFamily="50" charset="-128"/>
              <a:ea typeface="HG丸ｺﾞｼｯｸM-PRO" pitchFamily="50" charset="-128"/>
            </a:endParaRPr>
          </a:p>
        </p:txBody>
      </p:sp>
      <p:sp>
        <p:nvSpPr>
          <p:cNvPr id="30" name="角丸四角形 29"/>
          <p:cNvSpPr/>
          <p:nvPr/>
        </p:nvSpPr>
        <p:spPr>
          <a:xfrm>
            <a:off x="116632" y="5652120"/>
            <a:ext cx="3564396" cy="576064"/>
          </a:xfrm>
          <a:prstGeom prst="roundRect">
            <a:avLst/>
          </a:prstGeom>
          <a:solidFill>
            <a:srgbClr val="CCFFCC"/>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22" name="テキスト ボックス 21"/>
          <p:cNvSpPr txBox="1"/>
          <p:nvPr/>
        </p:nvSpPr>
        <p:spPr>
          <a:xfrm>
            <a:off x="188640" y="5681596"/>
            <a:ext cx="3456384" cy="523220"/>
          </a:xfrm>
          <a:prstGeom prst="rect">
            <a:avLst/>
          </a:prstGeom>
          <a:noFill/>
        </p:spPr>
        <p:txBody>
          <a:bodyPr wrap="square" rtlCol="0">
            <a:spAutoFit/>
          </a:bodyPr>
          <a:lstStyle/>
          <a:p>
            <a:r>
              <a:rPr lang="ja-JP" altLang="en-US" sz="1400" dirty="0" smtClean="0">
                <a:latin typeface="HG丸ｺﾞｼｯｸM-PRO" pitchFamily="50" charset="-128"/>
                <a:ea typeface="HG丸ｺﾞｼｯｸM-PRO" pitchFamily="50" charset="-128"/>
              </a:rPr>
              <a:t>年齢を理由として退職させる制度は導入していない</a:t>
            </a:r>
            <a:r>
              <a:rPr kumimoji="1" lang="ja-JP" altLang="en-US" sz="1400" dirty="0" smtClean="0">
                <a:latin typeface="HG丸ｺﾞｼｯｸM-PRO" pitchFamily="50" charset="-128"/>
                <a:ea typeface="HG丸ｺﾞｼｯｸM-PRO" pitchFamily="50" charset="-128"/>
              </a:rPr>
              <a:t>。</a:t>
            </a:r>
            <a:endParaRPr kumimoji="1" lang="en-US" altLang="ja-JP" sz="1400" dirty="0" smtClean="0">
              <a:latin typeface="HG丸ｺﾞｼｯｸM-PRO" pitchFamily="50" charset="-128"/>
              <a:ea typeface="HG丸ｺﾞｼｯｸM-PRO" pitchFamily="50" charset="-128"/>
            </a:endParaRPr>
          </a:p>
        </p:txBody>
      </p:sp>
      <p:sp>
        <p:nvSpPr>
          <p:cNvPr id="36" name="正方形/長方形 35"/>
          <p:cNvSpPr/>
          <p:nvPr/>
        </p:nvSpPr>
        <p:spPr>
          <a:xfrm>
            <a:off x="2893045" y="4017202"/>
            <a:ext cx="3560291" cy="57606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smtClean="0">
                <a:solidFill>
                  <a:srgbClr val="FF0000"/>
                </a:solidFill>
              </a:rPr>
              <a:t>就業規則等の改正</a:t>
            </a:r>
            <a:r>
              <a:rPr lang="ja-JP" altLang="en-US" b="1" dirty="0" smtClean="0">
                <a:solidFill>
                  <a:schemeClr val="tx1"/>
                </a:solidFill>
              </a:rPr>
              <a:t>をお願いします</a:t>
            </a:r>
            <a:endParaRPr lang="en-US" altLang="ja-JP" b="1" dirty="0" smtClean="0">
              <a:solidFill>
                <a:schemeClr val="tx1"/>
              </a:solidFill>
            </a:endParaRPr>
          </a:p>
          <a:p>
            <a:pPr algn="ctr"/>
            <a:r>
              <a:rPr lang="ja-JP" altLang="en-US" sz="1400" dirty="0" smtClean="0">
                <a:solidFill>
                  <a:schemeClr val="tx1"/>
                </a:solidFill>
              </a:rPr>
              <a:t>→次頁をご覧ください</a:t>
            </a:r>
            <a:endParaRPr kumimoji="1" lang="ja-JP" altLang="en-US" sz="1400" dirty="0"/>
          </a:p>
        </p:txBody>
      </p:sp>
      <p:sp>
        <p:nvSpPr>
          <p:cNvPr id="31" name="テキスト ボックス 30"/>
          <p:cNvSpPr txBox="1"/>
          <p:nvPr/>
        </p:nvSpPr>
        <p:spPr>
          <a:xfrm>
            <a:off x="188640" y="3779912"/>
            <a:ext cx="2376264" cy="738664"/>
          </a:xfrm>
          <a:prstGeom prst="rect">
            <a:avLst/>
          </a:prstGeom>
          <a:noFill/>
        </p:spPr>
        <p:txBody>
          <a:bodyPr wrap="square" rtlCol="0">
            <a:spAutoFit/>
          </a:bodyPr>
          <a:lstStyle/>
          <a:p>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今回の法改正で、</a:t>
            </a:r>
            <a:r>
              <a:rPr lang="ja-JP" altLang="ja-JP" sz="1400" u="wavy" dirty="0" smtClean="0">
                <a:latin typeface="HG丸ｺﾞｼｯｸM-PRO"/>
                <a:ea typeface="HG丸ｺﾞｼｯｸM-PRO"/>
              </a:rPr>
              <a:t>継続雇用の対象者を限定する基準</a:t>
            </a:r>
            <a:r>
              <a:rPr lang="ja-JP" altLang="en-US" sz="1400" u="wavy" dirty="0" smtClean="0">
                <a:latin typeface="HG丸ｺﾞｼｯｸM-PRO"/>
                <a:ea typeface="HG丸ｺﾞｼｯｸM-PRO"/>
              </a:rPr>
              <a:t>は認められなくなりました。</a:t>
            </a:r>
            <a:endParaRPr kumimoji="1" lang="en-US" altLang="ja-JP" sz="1400" dirty="0" smtClean="0">
              <a:latin typeface="HG丸ｺﾞｼｯｸM-PRO" pitchFamily="50" charset="-128"/>
              <a:ea typeface="HG丸ｺﾞｼｯｸM-PRO"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縦巻き 49"/>
          <p:cNvSpPr/>
          <p:nvPr/>
        </p:nvSpPr>
        <p:spPr>
          <a:xfrm>
            <a:off x="260648" y="2123728"/>
            <a:ext cx="6336704" cy="3168352"/>
          </a:xfrm>
          <a:prstGeom prst="verticalScroll">
            <a:avLst>
              <a:gd name="adj" fmla="val 4812"/>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縦巻き 46"/>
          <p:cNvSpPr/>
          <p:nvPr/>
        </p:nvSpPr>
        <p:spPr>
          <a:xfrm>
            <a:off x="332656" y="1115616"/>
            <a:ext cx="6120680" cy="504056"/>
          </a:xfrm>
          <a:prstGeom prst="verticalScroll">
            <a:avLst>
              <a:gd name="adj" fmla="val 21222"/>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836712" y="179512"/>
            <a:ext cx="5112568" cy="432048"/>
          </a:xfrm>
          <a:prstGeom prst="roundRect">
            <a:avLst>
              <a:gd name="adj" fmla="val 50000"/>
            </a:avLst>
          </a:prstGeom>
          <a:solidFill>
            <a:srgbClr val="FFCCFF"/>
          </a:solidFill>
          <a:ln>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bg1"/>
              </a:solidFill>
            </a:endParaRPr>
          </a:p>
        </p:txBody>
      </p:sp>
      <p:sp>
        <p:nvSpPr>
          <p:cNvPr id="38" name="正方形/長方形 37"/>
          <p:cNvSpPr/>
          <p:nvPr/>
        </p:nvSpPr>
        <p:spPr>
          <a:xfrm>
            <a:off x="548680" y="1187624"/>
            <a:ext cx="5760640" cy="432048"/>
          </a:xfrm>
          <a:prstGeom prst="rect">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eaLnBrk="0"/>
            <a:r>
              <a:rPr lang="ja-JP" altLang="ja-JP" sz="1050" dirty="0" smtClean="0">
                <a:solidFill>
                  <a:schemeClr val="tx1"/>
                </a:solidFill>
              </a:rPr>
              <a:t>第○条　従業員の定年は満</a:t>
            </a:r>
            <a:r>
              <a:rPr lang="en-US" altLang="ja-JP" sz="1050" dirty="0" smtClean="0">
                <a:solidFill>
                  <a:schemeClr val="tx1"/>
                </a:solidFill>
              </a:rPr>
              <a:t>60</a:t>
            </a:r>
            <a:r>
              <a:rPr lang="ja-JP" altLang="ja-JP" sz="1050" dirty="0" smtClean="0">
                <a:solidFill>
                  <a:schemeClr val="tx1"/>
                </a:solidFill>
              </a:rPr>
              <a:t>歳とし、</a:t>
            </a:r>
            <a:r>
              <a:rPr lang="en-US" altLang="ja-JP" sz="1050" dirty="0" smtClean="0">
                <a:solidFill>
                  <a:schemeClr val="tx1"/>
                </a:solidFill>
              </a:rPr>
              <a:t>60</a:t>
            </a:r>
            <a:r>
              <a:rPr lang="ja-JP" altLang="ja-JP" sz="1050" dirty="0" smtClean="0">
                <a:solidFill>
                  <a:schemeClr val="tx1"/>
                </a:solidFill>
              </a:rPr>
              <a:t>歳に達した年度の末日をもって退職とする。ただし、本人が希望し、解雇事由又は退職事由に該当しない者については、</a:t>
            </a:r>
            <a:r>
              <a:rPr lang="en-US" altLang="ja-JP" sz="1050" dirty="0" smtClean="0">
                <a:solidFill>
                  <a:schemeClr val="tx1"/>
                </a:solidFill>
              </a:rPr>
              <a:t>65</a:t>
            </a:r>
            <a:r>
              <a:rPr lang="ja-JP" altLang="ja-JP" sz="1050" dirty="0" smtClean="0">
                <a:solidFill>
                  <a:schemeClr val="tx1"/>
                </a:solidFill>
              </a:rPr>
              <a:t>歳まで継続雇用する。</a:t>
            </a:r>
            <a:endParaRPr lang="en-US" altLang="ja-JP" sz="1050" dirty="0" smtClean="0">
              <a:solidFill>
                <a:schemeClr val="tx1"/>
              </a:solidFill>
            </a:endParaRPr>
          </a:p>
        </p:txBody>
      </p:sp>
      <p:sp>
        <p:nvSpPr>
          <p:cNvPr id="39" name="正方形/長方形 38"/>
          <p:cNvSpPr/>
          <p:nvPr/>
        </p:nvSpPr>
        <p:spPr>
          <a:xfrm>
            <a:off x="476672" y="2267744"/>
            <a:ext cx="5904656" cy="1944216"/>
          </a:xfrm>
          <a:prstGeom prst="rect">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4625" indent="-174625" eaLnBrk="0"/>
            <a:r>
              <a:rPr lang="ja-JP" altLang="ja-JP" sz="1050" dirty="0" smtClean="0">
                <a:solidFill>
                  <a:schemeClr val="tx1"/>
                </a:solidFill>
              </a:rPr>
              <a:t>第○条　従業員の定年は満６０歳とし、</a:t>
            </a:r>
            <a:r>
              <a:rPr lang="ja-JP" altLang="en-US" sz="1050" dirty="0" smtClean="0">
                <a:solidFill>
                  <a:schemeClr val="tx1"/>
                </a:solidFill>
              </a:rPr>
              <a:t>６０</a:t>
            </a:r>
            <a:r>
              <a:rPr lang="ja-JP" altLang="ja-JP" sz="1050" dirty="0" smtClean="0">
                <a:solidFill>
                  <a:schemeClr val="tx1"/>
                </a:solidFill>
              </a:rPr>
              <a:t>歳に達した年度の末日をもって退職とする。ただし、本人が希望し、解雇事由又は退職事由に該当しない者であって、高年齢者雇用安定法一部改正法附則第３項に基づきなお効力を有することとされる改正前の高年齢者雇用安定法第９条第２項に基づく労使協定の定めるところにより、次の各号に掲げる基準（以下「基準」という。）のいずれにも該当する者については、６５歳まで継続雇用し、基準のいずれかを満たさない者については、基準の適用年齢まで継続雇用する。</a:t>
            </a:r>
          </a:p>
          <a:p>
            <a:pPr indent="174625" eaLnBrk="0"/>
            <a:r>
              <a:rPr lang="en-US" altLang="ja-JP" sz="1050" dirty="0" smtClean="0">
                <a:solidFill>
                  <a:schemeClr val="tx1"/>
                </a:solidFill>
              </a:rPr>
              <a:t>(1)</a:t>
            </a:r>
            <a:r>
              <a:rPr lang="ja-JP" altLang="ja-JP" sz="1050" dirty="0" smtClean="0">
                <a:solidFill>
                  <a:schemeClr val="tx1"/>
                </a:solidFill>
              </a:rPr>
              <a:t>　引き続き勤務することを希望している者 </a:t>
            </a:r>
          </a:p>
          <a:p>
            <a:pPr indent="174625" eaLnBrk="0"/>
            <a:r>
              <a:rPr lang="en-US" altLang="ja-JP" sz="1050" dirty="0" smtClean="0">
                <a:solidFill>
                  <a:schemeClr val="tx1"/>
                </a:solidFill>
              </a:rPr>
              <a:t>(2)</a:t>
            </a:r>
            <a:r>
              <a:rPr lang="ja-JP" altLang="ja-JP" sz="1050" dirty="0" smtClean="0">
                <a:solidFill>
                  <a:schemeClr val="tx1"/>
                </a:solidFill>
              </a:rPr>
              <a:t>　過去○年間の出勤率が○％以上の者 </a:t>
            </a:r>
          </a:p>
          <a:p>
            <a:pPr indent="174625" eaLnBrk="0"/>
            <a:r>
              <a:rPr lang="en-US" altLang="ja-JP" sz="1050" dirty="0" smtClean="0">
                <a:solidFill>
                  <a:schemeClr val="tx1"/>
                </a:solidFill>
              </a:rPr>
              <a:t>(3)</a:t>
            </a:r>
            <a:r>
              <a:rPr lang="ja-JP" altLang="ja-JP" sz="1050" dirty="0" smtClean="0">
                <a:solidFill>
                  <a:schemeClr val="tx1"/>
                </a:solidFill>
              </a:rPr>
              <a:t>　直近の健康診断の結果、業務遂行に問題がないこと </a:t>
            </a:r>
          </a:p>
          <a:p>
            <a:pPr indent="174625" eaLnBrk="0"/>
            <a:r>
              <a:rPr lang="en-US" altLang="ja-JP" sz="1050" dirty="0" smtClean="0">
                <a:solidFill>
                  <a:schemeClr val="tx1"/>
                </a:solidFill>
              </a:rPr>
              <a:t>(4)</a:t>
            </a:r>
            <a:r>
              <a:rPr lang="ja-JP" altLang="ja-JP" sz="1050" dirty="0" smtClean="0">
                <a:solidFill>
                  <a:schemeClr val="tx1"/>
                </a:solidFill>
              </a:rPr>
              <a:t>　○○○○</a:t>
            </a:r>
          </a:p>
          <a:p>
            <a:pPr eaLnBrk="0"/>
            <a:r>
              <a:rPr lang="ja-JP" altLang="ja-JP" sz="1050" dirty="0" smtClean="0">
                <a:solidFill>
                  <a:schemeClr val="tx1"/>
                </a:solidFill>
              </a:rPr>
              <a:t>２　前項の場合において、次の表の左欄に掲げる期間における当該基準の適用については、同</a:t>
            </a:r>
            <a:r>
              <a:rPr lang="ja-JP" altLang="en-US" sz="1050" dirty="0" smtClean="0">
                <a:solidFill>
                  <a:schemeClr val="tx1"/>
                </a:solidFill>
              </a:rPr>
              <a:t>表</a:t>
            </a:r>
            <a:r>
              <a:rPr lang="ja-JP" altLang="ja-JP" sz="1050" dirty="0" smtClean="0">
                <a:solidFill>
                  <a:schemeClr val="tx1"/>
                </a:solidFill>
              </a:rPr>
              <a:t>の左</a:t>
            </a:r>
            <a:endParaRPr lang="en-US" altLang="ja-JP" sz="1050" dirty="0" smtClean="0">
              <a:solidFill>
                <a:schemeClr val="tx1"/>
              </a:solidFill>
            </a:endParaRPr>
          </a:p>
          <a:p>
            <a:pPr eaLnBrk="0"/>
            <a:r>
              <a:rPr lang="ja-JP" altLang="en-US" sz="1050" dirty="0" smtClean="0">
                <a:solidFill>
                  <a:schemeClr val="tx1"/>
                </a:solidFill>
              </a:rPr>
              <a:t>　</a:t>
            </a:r>
            <a:r>
              <a:rPr lang="ja-JP" altLang="ja-JP" sz="1050" dirty="0" smtClean="0">
                <a:solidFill>
                  <a:schemeClr val="tx1"/>
                </a:solidFill>
              </a:rPr>
              <a:t>欄に掲げる区分に応じ、それぞれ右欄に掲げる年齢以上の者を対象に行うものとする。</a:t>
            </a:r>
          </a:p>
          <a:p>
            <a:pPr marL="177800" indent="177800"/>
            <a:endParaRPr lang="en-US" altLang="ja-JP" sz="1050" dirty="0" smtClean="0">
              <a:solidFill>
                <a:schemeClr val="tx1"/>
              </a:solidFill>
            </a:endParaRPr>
          </a:p>
          <a:p>
            <a:pPr marL="177800" indent="177800"/>
            <a:endParaRPr lang="en-US" altLang="ja-JP" sz="1050" dirty="0" smtClean="0">
              <a:solidFill>
                <a:schemeClr val="tx1"/>
              </a:solidFill>
            </a:endParaRPr>
          </a:p>
          <a:p>
            <a:pPr marL="177800" indent="177800"/>
            <a:endParaRPr lang="en-US" altLang="ja-JP" sz="1050" dirty="0" smtClean="0">
              <a:solidFill>
                <a:schemeClr val="tx1"/>
              </a:solidFill>
            </a:endParaRPr>
          </a:p>
        </p:txBody>
      </p:sp>
      <p:graphicFrame>
        <p:nvGraphicFramePr>
          <p:cNvPr id="40" name="表 39"/>
          <p:cNvGraphicFramePr>
            <a:graphicFrameLocks noGrp="1"/>
          </p:cNvGraphicFramePr>
          <p:nvPr/>
        </p:nvGraphicFramePr>
        <p:xfrm>
          <a:off x="836712" y="4355976"/>
          <a:ext cx="2592288" cy="792088"/>
        </p:xfrm>
        <a:graphic>
          <a:graphicData uri="http://schemas.openxmlformats.org/drawingml/2006/table">
            <a:tbl>
              <a:tblPr/>
              <a:tblGrid>
                <a:gridCol w="2138900"/>
                <a:gridCol w="453388"/>
              </a:tblGrid>
              <a:tr h="195820">
                <a:tc>
                  <a:txBody>
                    <a:bodyPr/>
                    <a:lstStyle/>
                    <a:p>
                      <a:pPr algn="l" eaLnBrk="0">
                        <a:spcAft>
                          <a:spcPts val="0"/>
                        </a:spcAft>
                      </a:pPr>
                      <a:r>
                        <a:rPr lang="ja-JP" sz="800" u="none" kern="100" dirty="0">
                          <a:latin typeface="+mn-ea"/>
                          <a:ea typeface="+mn-ea"/>
                          <a:cs typeface="ＭＳ Ｐゴシック"/>
                        </a:rPr>
                        <a:t>平成</a:t>
                      </a:r>
                      <a:r>
                        <a:rPr lang="en-US" sz="800" u="none" kern="100" dirty="0">
                          <a:latin typeface="+mn-ea"/>
                          <a:ea typeface="+mn-ea"/>
                          <a:cs typeface="ＭＳ Ｐゴシック"/>
                        </a:rPr>
                        <a:t>25</a:t>
                      </a:r>
                      <a:r>
                        <a:rPr lang="ja-JP" sz="800" u="none" kern="100" dirty="0">
                          <a:latin typeface="+mn-ea"/>
                          <a:ea typeface="+mn-ea"/>
                          <a:cs typeface="ＭＳ Ｐゴシック"/>
                        </a:rPr>
                        <a:t>年</a:t>
                      </a:r>
                      <a:r>
                        <a:rPr lang="en-US" sz="800" u="none" kern="100" dirty="0">
                          <a:latin typeface="+mn-ea"/>
                          <a:ea typeface="+mn-ea"/>
                          <a:cs typeface="ＭＳ Ｐゴシック"/>
                        </a:rPr>
                        <a:t>4</a:t>
                      </a:r>
                      <a:r>
                        <a:rPr lang="ja-JP" sz="800" u="none" kern="100" dirty="0">
                          <a:latin typeface="+mn-ea"/>
                          <a:ea typeface="+mn-ea"/>
                          <a:cs typeface="ＭＳ Ｐゴシック"/>
                        </a:rPr>
                        <a:t>月</a:t>
                      </a:r>
                      <a:r>
                        <a:rPr lang="en-US" sz="800" u="none" kern="100" dirty="0">
                          <a:latin typeface="+mn-ea"/>
                          <a:ea typeface="+mn-ea"/>
                          <a:cs typeface="ＭＳ Ｐゴシック"/>
                        </a:rPr>
                        <a:t>1</a:t>
                      </a:r>
                      <a:r>
                        <a:rPr lang="ja-JP" sz="800" u="none" kern="100" dirty="0">
                          <a:latin typeface="+mn-ea"/>
                          <a:ea typeface="+mn-ea"/>
                          <a:cs typeface="ＭＳ Ｐゴシック"/>
                        </a:rPr>
                        <a:t>日から平成</a:t>
                      </a:r>
                      <a:r>
                        <a:rPr lang="en-US" sz="800" u="none" kern="100" dirty="0">
                          <a:latin typeface="+mn-ea"/>
                          <a:ea typeface="+mn-ea"/>
                          <a:cs typeface="ＭＳ Ｐゴシック"/>
                        </a:rPr>
                        <a:t>28</a:t>
                      </a:r>
                      <a:r>
                        <a:rPr lang="ja-JP" sz="800" u="none" kern="100" dirty="0">
                          <a:latin typeface="+mn-ea"/>
                          <a:ea typeface="+mn-ea"/>
                          <a:cs typeface="ＭＳ Ｐゴシック"/>
                        </a:rPr>
                        <a:t>年</a:t>
                      </a:r>
                      <a:r>
                        <a:rPr lang="en-US" sz="800" u="none" kern="100" dirty="0">
                          <a:latin typeface="+mn-ea"/>
                          <a:ea typeface="+mn-ea"/>
                          <a:cs typeface="ＭＳ Ｐゴシック"/>
                        </a:rPr>
                        <a:t>3</a:t>
                      </a:r>
                      <a:r>
                        <a:rPr lang="ja-JP" sz="800" u="none" kern="100" dirty="0">
                          <a:latin typeface="+mn-ea"/>
                          <a:ea typeface="+mn-ea"/>
                          <a:cs typeface="ＭＳ Ｐゴシック"/>
                        </a:rPr>
                        <a:t>月</a:t>
                      </a:r>
                      <a:r>
                        <a:rPr lang="en-US" sz="800" u="none" kern="100" dirty="0">
                          <a:latin typeface="+mn-ea"/>
                          <a:ea typeface="+mn-ea"/>
                          <a:cs typeface="ＭＳ Ｐゴシック"/>
                        </a:rPr>
                        <a:t>31</a:t>
                      </a:r>
                      <a:r>
                        <a:rPr lang="ja-JP" sz="800" u="none" kern="100" dirty="0">
                          <a:latin typeface="+mn-ea"/>
                          <a:ea typeface="+mn-ea"/>
                          <a:cs typeface="ＭＳ Ｐゴシック"/>
                        </a:rPr>
                        <a:t>日まで</a:t>
                      </a:r>
                      <a:endParaRPr lang="ja-JP" sz="800" u="none" kern="100" dirty="0">
                        <a:latin typeface="+mn-ea"/>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eaLnBrk="0">
                        <a:spcAft>
                          <a:spcPts val="0"/>
                        </a:spcAft>
                      </a:pPr>
                      <a:r>
                        <a:rPr lang="en-US" sz="800" u="none" kern="100">
                          <a:latin typeface="+mn-ea"/>
                          <a:ea typeface="+mn-ea"/>
                          <a:cs typeface="ＭＳ Ｐゴシック"/>
                        </a:rPr>
                        <a:t>61</a:t>
                      </a:r>
                      <a:r>
                        <a:rPr lang="ja-JP" sz="800" u="none" kern="100">
                          <a:latin typeface="+mn-ea"/>
                          <a:ea typeface="+mn-ea"/>
                          <a:cs typeface="ＭＳ Ｐゴシック"/>
                        </a:rPr>
                        <a:t>歳</a:t>
                      </a:r>
                      <a:endParaRPr lang="ja-JP" sz="800" u="none" kern="100">
                        <a:latin typeface="+mn-ea"/>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820">
                <a:tc>
                  <a:txBody>
                    <a:bodyPr/>
                    <a:lstStyle/>
                    <a:p>
                      <a:pPr algn="l" eaLnBrk="0">
                        <a:spcAft>
                          <a:spcPts val="0"/>
                        </a:spcAft>
                      </a:pPr>
                      <a:r>
                        <a:rPr lang="ja-JP" sz="800" u="none" kern="100" dirty="0">
                          <a:latin typeface="+mn-ea"/>
                          <a:ea typeface="+mn-ea"/>
                          <a:cs typeface="ＭＳ Ｐゴシック"/>
                        </a:rPr>
                        <a:t>平成</a:t>
                      </a:r>
                      <a:r>
                        <a:rPr lang="en-US" sz="800" u="none" kern="100" dirty="0">
                          <a:latin typeface="+mn-ea"/>
                          <a:ea typeface="+mn-ea"/>
                          <a:cs typeface="ＭＳ Ｐゴシック"/>
                        </a:rPr>
                        <a:t>28</a:t>
                      </a:r>
                      <a:r>
                        <a:rPr lang="ja-JP" sz="800" u="none" kern="100" dirty="0">
                          <a:latin typeface="+mn-ea"/>
                          <a:ea typeface="+mn-ea"/>
                          <a:cs typeface="ＭＳ Ｐゴシック"/>
                        </a:rPr>
                        <a:t>年</a:t>
                      </a:r>
                      <a:r>
                        <a:rPr lang="en-US" sz="800" u="none" kern="100" dirty="0">
                          <a:latin typeface="+mn-ea"/>
                          <a:ea typeface="+mn-ea"/>
                          <a:cs typeface="ＭＳ Ｐゴシック"/>
                        </a:rPr>
                        <a:t>4</a:t>
                      </a:r>
                      <a:r>
                        <a:rPr lang="ja-JP" sz="800" u="none" kern="100" dirty="0">
                          <a:latin typeface="+mn-ea"/>
                          <a:ea typeface="+mn-ea"/>
                          <a:cs typeface="ＭＳ Ｐゴシック"/>
                        </a:rPr>
                        <a:t>月</a:t>
                      </a:r>
                      <a:r>
                        <a:rPr lang="en-US" sz="800" u="none" kern="100" dirty="0">
                          <a:latin typeface="+mn-ea"/>
                          <a:ea typeface="+mn-ea"/>
                          <a:cs typeface="ＭＳ Ｐゴシック"/>
                        </a:rPr>
                        <a:t>1</a:t>
                      </a:r>
                      <a:r>
                        <a:rPr lang="ja-JP" sz="800" u="none" kern="100" dirty="0">
                          <a:latin typeface="+mn-ea"/>
                          <a:ea typeface="+mn-ea"/>
                          <a:cs typeface="ＭＳ Ｐゴシック"/>
                        </a:rPr>
                        <a:t>日から平成</a:t>
                      </a:r>
                      <a:r>
                        <a:rPr lang="en-US" sz="800" u="none" kern="100" dirty="0">
                          <a:latin typeface="+mn-ea"/>
                          <a:ea typeface="+mn-ea"/>
                          <a:cs typeface="ＭＳ Ｐゴシック"/>
                        </a:rPr>
                        <a:t>31</a:t>
                      </a:r>
                      <a:r>
                        <a:rPr lang="ja-JP" sz="800" u="none" kern="100" dirty="0">
                          <a:latin typeface="+mn-ea"/>
                          <a:ea typeface="+mn-ea"/>
                          <a:cs typeface="ＭＳ Ｐゴシック"/>
                        </a:rPr>
                        <a:t>年</a:t>
                      </a:r>
                      <a:r>
                        <a:rPr lang="en-US" sz="800" u="none" kern="100" dirty="0">
                          <a:latin typeface="+mn-ea"/>
                          <a:ea typeface="+mn-ea"/>
                          <a:cs typeface="ＭＳ Ｐゴシック"/>
                        </a:rPr>
                        <a:t>3</a:t>
                      </a:r>
                      <a:r>
                        <a:rPr lang="ja-JP" sz="800" u="none" kern="100" dirty="0">
                          <a:latin typeface="+mn-ea"/>
                          <a:ea typeface="+mn-ea"/>
                          <a:cs typeface="ＭＳ Ｐゴシック"/>
                        </a:rPr>
                        <a:t>月</a:t>
                      </a:r>
                      <a:r>
                        <a:rPr lang="en-US" sz="800" u="none" kern="100" dirty="0">
                          <a:latin typeface="+mn-ea"/>
                          <a:ea typeface="+mn-ea"/>
                          <a:cs typeface="ＭＳ Ｐゴシック"/>
                        </a:rPr>
                        <a:t>31</a:t>
                      </a:r>
                      <a:r>
                        <a:rPr lang="ja-JP" sz="800" u="none" kern="100" dirty="0">
                          <a:latin typeface="+mn-ea"/>
                          <a:ea typeface="+mn-ea"/>
                          <a:cs typeface="ＭＳ Ｐゴシック"/>
                        </a:rPr>
                        <a:t>日まで</a:t>
                      </a:r>
                      <a:endParaRPr lang="ja-JP" sz="800" u="none" kern="100" dirty="0">
                        <a:latin typeface="+mn-ea"/>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eaLnBrk="0">
                        <a:spcAft>
                          <a:spcPts val="0"/>
                        </a:spcAft>
                      </a:pPr>
                      <a:r>
                        <a:rPr lang="en-US" sz="800" u="none" kern="100">
                          <a:latin typeface="+mn-ea"/>
                          <a:ea typeface="+mn-ea"/>
                          <a:cs typeface="ＭＳ Ｐゴシック"/>
                        </a:rPr>
                        <a:t>62</a:t>
                      </a:r>
                      <a:r>
                        <a:rPr lang="ja-JP" sz="800" u="none" kern="100">
                          <a:latin typeface="+mn-ea"/>
                          <a:ea typeface="+mn-ea"/>
                          <a:cs typeface="ＭＳ Ｐゴシック"/>
                        </a:rPr>
                        <a:t>歳</a:t>
                      </a:r>
                      <a:endParaRPr lang="ja-JP" sz="800" u="none" kern="100">
                        <a:latin typeface="+mn-ea"/>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820">
                <a:tc>
                  <a:txBody>
                    <a:bodyPr/>
                    <a:lstStyle/>
                    <a:p>
                      <a:pPr algn="l" eaLnBrk="0">
                        <a:spcAft>
                          <a:spcPts val="0"/>
                        </a:spcAft>
                      </a:pPr>
                      <a:r>
                        <a:rPr lang="ja-JP" sz="800" u="none" kern="100" dirty="0">
                          <a:latin typeface="+mn-ea"/>
                          <a:ea typeface="+mn-ea"/>
                          <a:cs typeface="ＭＳ Ｐゴシック"/>
                        </a:rPr>
                        <a:t>平成</a:t>
                      </a:r>
                      <a:r>
                        <a:rPr lang="en-US" sz="800" u="none" kern="100" dirty="0">
                          <a:latin typeface="+mn-ea"/>
                          <a:ea typeface="+mn-ea"/>
                          <a:cs typeface="ＭＳ Ｐゴシック"/>
                        </a:rPr>
                        <a:t>31</a:t>
                      </a:r>
                      <a:r>
                        <a:rPr lang="ja-JP" sz="800" u="none" kern="100" dirty="0">
                          <a:latin typeface="+mn-ea"/>
                          <a:ea typeface="+mn-ea"/>
                          <a:cs typeface="ＭＳ Ｐゴシック"/>
                        </a:rPr>
                        <a:t>年</a:t>
                      </a:r>
                      <a:r>
                        <a:rPr lang="en-US" sz="800" u="none" kern="100" dirty="0">
                          <a:latin typeface="+mn-ea"/>
                          <a:ea typeface="+mn-ea"/>
                          <a:cs typeface="ＭＳ Ｐゴシック"/>
                        </a:rPr>
                        <a:t>4</a:t>
                      </a:r>
                      <a:r>
                        <a:rPr lang="ja-JP" sz="800" u="none" kern="100" dirty="0">
                          <a:latin typeface="+mn-ea"/>
                          <a:ea typeface="+mn-ea"/>
                          <a:cs typeface="ＭＳ Ｐゴシック"/>
                        </a:rPr>
                        <a:t>月</a:t>
                      </a:r>
                      <a:r>
                        <a:rPr lang="en-US" sz="800" u="none" kern="100" dirty="0">
                          <a:latin typeface="+mn-ea"/>
                          <a:ea typeface="+mn-ea"/>
                          <a:cs typeface="ＭＳ Ｐゴシック"/>
                        </a:rPr>
                        <a:t>1</a:t>
                      </a:r>
                      <a:r>
                        <a:rPr lang="ja-JP" sz="800" u="none" kern="100" dirty="0">
                          <a:latin typeface="+mn-ea"/>
                          <a:ea typeface="+mn-ea"/>
                          <a:cs typeface="ＭＳ Ｐゴシック"/>
                        </a:rPr>
                        <a:t>日から平成</a:t>
                      </a:r>
                      <a:r>
                        <a:rPr lang="en-US" sz="800" u="none" kern="100" dirty="0">
                          <a:latin typeface="+mn-ea"/>
                          <a:ea typeface="+mn-ea"/>
                          <a:cs typeface="ＭＳ Ｐゴシック"/>
                        </a:rPr>
                        <a:t>34</a:t>
                      </a:r>
                      <a:r>
                        <a:rPr lang="ja-JP" sz="800" u="none" kern="100" dirty="0">
                          <a:latin typeface="+mn-ea"/>
                          <a:ea typeface="+mn-ea"/>
                          <a:cs typeface="ＭＳ Ｐゴシック"/>
                        </a:rPr>
                        <a:t>年</a:t>
                      </a:r>
                      <a:r>
                        <a:rPr lang="en-US" sz="800" u="none" kern="100" dirty="0">
                          <a:latin typeface="+mn-ea"/>
                          <a:ea typeface="+mn-ea"/>
                          <a:cs typeface="ＭＳ Ｐゴシック"/>
                        </a:rPr>
                        <a:t>3</a:t>
                      </a:r>
                      <a:r>
                        <a:rPr lang="ja-JP" sz="800" u="none" kern="100" dirty="0">
                          <a:latin typeface="+mn-ea"/>
                          <a:ea typeface="+mn-ea"/>
                          <a:cs typeface="ＭＳ Ｐゴシック"/>
                        </a:rPr>
                        <a:t>月</a:t>
                      </a:r>
                      <a:r>
                        <a:rPr lang="en-US" sz="800" u="none" kern="100" dirty="0">
                          <a:latin typeface="+mn-ea"/>
                          <a:ea typeface="+mn-ea"/>
                          <a:cs typeface="ＭＳ Ｐゴシック"/>
                        </a:rPr>
                        <a:t>31</a:t>
                      </a:r>
                      <a:r>
                        <a:rPr lang="ja-JP" sz="800" u="none" kern="100" dirty="0">
                          <a:latin typeface="+mn-ea"/>
                          <a:ea typeface="+mn-ea"/>
                          <a:cs typeface="ＭＳ Ｐゴシック"/>
                        </a:rPr>
                        <a:t>日まで</a:t>
                      </a:r>
                      <a:endParaRPr lang="ja-JP" sz="800" u="none" kern="100" dirty="0">
                        <a:latin typeface="+mn-ea"/>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eaLnBrk="0">
                        <a:spcAft>
                          <a:spcPts val="0"/>
                        </a:spcAft>
                      </a:pPr>
                      <a:r>
                        <a:rPr lang="en-US" sz="800" u="none" kern="100" dirty="0">
                          <a:latin typeface="+mn-ea"/>
                          <a:ea typeface="+mn-ea"/>
                          <a:cs typeface="ＭＳ Ｐゴシック"/>
                        </a:rPr>
                        <a:t>63</a:t>
                      </a:r>
                      <a:r>
                        <a:rPr lang="ja-JP" sz="800" u="none" kern="100" dirty="0">
                          <a:latin typeface="+mn-ea"/>
                          <a:ea typeface="+mn-ea"/>
                          <a:cs typeface="ＭＳ Ｐゴシック"/>
                        </a:rPr>
                        <a:t>歳</a:t>
                      </a:r>
                      <a:endParaRPr lang="ja-JP" sz="800" u="none" kern="100" dirty="0">
                        <a:latin typeface="+mn-ea"/>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628">
                <a:tc>
                  <a:txBody>
                    <a:bodyPr/>
                    <a:lstStyle/>
                    <a:p>
                      <a:pPr algn="l" eaLnBrk="0">
                        <a:spcAft>
                          <a:spcPts val="0"/>
                        </a:spcAft>
                      </a:pPr>
                      <a:r>
                        <a:rPr lang="ja-JP" sz="800" u="none" kern="100" dirty="0">
                          <a:latin typeface="+mn-ea"/>
                          <a:ea typeface="+mn-ea"/>
                          <a:cs typeface="ＭＳ Ｐゴシック"/>
                        </a:rPr>
                        <a:t>平成</a:t>
                      </a:r>
                      <a:r>
                        <a:rPr lang="en-US" sz="800" u="none" kern="100" dirty="0">
                          <a:latin typeface="+mn-ea"/>
                          <a:ea typeface="+mn-ea"/>
                          <a:cs typeface="ＭＳ Ｐゴシック"/>
                        </a:rPr>
                        <a:t>34</a:t>
                      </a:r>
                      <a:r>
                        <a:rPr lang="ja-JP" sz="800" u="none" kern="100" dirty="0">
                          <a:latin typeface="+mn-ea"/>
                          <a:ea typeface="+mn-ea"/>
                          <a:cs typeface="ＭＳ Ｐゴシック"/>
                        </a:rPr>
                        <a:t>年</a:t>
                      </a:r>
                      <a:r>
                        <a:rPr lang="en-US" sz="800" u="none" kern="100" dirty="0">
                          <a:latin typeface="+mn-ea"/>
                          <a:ea typeface="+mn-ea"/>
                          <a:cs typeface="ＭＳ Ｐゴシック"/>
                        </a:rPr>
                        <a:t>4</a:t>
                      </a:r>
                      <a:r>
                        <a:rPr lang="ja-JP" sz="800" u="none" kern="100" dirty="0">
                          <a:latin typeface="+mn-ea"/>
                          <a:ea typeface="+mn-ea"/>
                          <a:cs typeface="ＭＳ Ｐゴシック"/>
                        </a:rPr>
                        <a:t>月</a:t>
                      </a:r>
                      <a:r>
                        <a:rPr lang="en-US" sz="800" u="none" kern="100" dirty="0">
                          <a:latin typeface="+mn-ea"/>
                          <a:ea typeface="+mn-ea"/>
                          <a:cs typeface="ＭＳ Ｐゴシック"/>
                        </a:rPr>
                        <a:t>1</a:t>
                      </a:r>
                      <a:r>
                        <a:rPr lang="ja-JP" sz="800" u="none" kern="100" dirty="0">
                          <a:latin typeface="+mn-ea"/>
                          <a:ea typeface="+mn-ea"/>
                          <a:cs typeface="ＭＳ Ｐゴシック"/>
                        </a:rPr>
                        <a:t>日から平成</a:t>
                      </a:r>
                      <a:r>
                        <a:rPr lang="en-US" sz="800" u="none" kern="100" dirty="0">
                          <a:latin typeface="+mn-ea"/>
                          <a:ea typeface="+mn-ea"/>
                          <a:cs typeface="ＭＳ Ｐゴシック"/>
                        </a:rPr>
                        <a:t>37</a:t>
                      </a:r>
                      <a:r>
                        <a:rPr lang="ja-JP" sz="800" u="none" kern="100" dirty="0">
                          <a:latin typeface="+mn-ea"/>
                          <a:ea typeface="+mn-ea"/>
                          <a:cs typeface="ＭＳ Ｐゴシック"/>
                        </a:rPr>
                        <a:t>年</a:t>
                      </a:r>
                      <a:r>
                        <a:rPr lang="en-US" sz="800" u="none" kern="100" dirty="0">
                          <a:latin typeface="+mn-ea"/>
                          <a:ea typeface="+mn-ea"/>
                          <a:cs typeface="ＭＳ Ｐゴシック"/>
                        </a:rPr>
                        <a:t>3</a:t>
                      </a:r>
                      <a:r>
                        <a:rPr lang="ja-JP" sz="800" u="none" kern="100" dirty="0">
                          <a:latin typeface="+mn-ea"/>
                          <a:ea typeface="+mn-ea"/>
                          <a:cs typeface="ＭＳ Ｐゴシック"/>
                        </a:rPr>
                        <a:t>月</a:t>
                      </a:r>
                      <a:r>
                        <a:rPr lang="en-US" sz="800" u="none" kern="100" dirty="0">
                          <a:latin typeface="+mn-ea"/>
                          <a:ea typeface="+mn-ea"/>
                          <a:cs typeface="ＭＳ Ｐゴシック"/>
                        </a:rPr>
                        <a:t>31</a:t>
                      </a:r>
                      <a:r>
                        <a:rPr lang="ja-JP" sz="800" u="none" kern="100" dirty="0">
                          <a:latin typeface="+mn-ea"/>
                          <a:ea typeface="+mn-ea"/>
                          <a:cs typeface="ＭＳ Ｐゴシック"/>
                        </a:rPr>
                        <a:t>日まで</a:t>
                      </a:r>
                      <a:endParaRPr lang="ja-JP" sz="800" u="none" kern="100" dirty="0">
                        <a:latin typeface="+mn-ea"/>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eaLnBrk="0">
                        <a:spcAft>
                          <a:spcPts val="0"/>
                        </a:spcAft>
                      </a:pPr>
                      <a:r>
                        <a:rPr lang="en-US" sz="800" u="none" kern="100" dirty="0">
                          <a:latin typeface="+mn-ea"/>
                          <a:ea typeface="+mn-ea"/>
                          <a:cs typeface="ＭＳ Ｐゴシック"/>
                        </a:rPr>
                        <a:t>64</a:t>
                      </a:r>
                      <a:r>
                        <a:rPr lang="ja-JP" sz="800" u="none" kern="100" dirty="0">
                          <a:latin typeface="+mn-ea"/>
                          <a:ea typeface="+mn-ea"/>
                          <a:cs typeface="ＭＳ Ｐゴシック"/>
                        </a:rPr>
                        <a:t>歳</a:t>
                      </a:r>
                      <a:endParaRPr lang="ja-JP" sz="800" u="none" kern="100" dirty="0">
                        <a:latin typeface="+mn-ea"/>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4" name="テキスト ボックス 43"/>
          <p:cNvSpPr txBox="1"/>
          <p:nvPr/>
        </p:nvSpPr>
        <p:spPr>
          <a:xfrm>
            <a:off x="836712" y="251520"/>
            <a:ext cx="5112568" cy="307777"/>
          </a:xfrm>
          <a:prstGeom prst="rect">
            <a:avLst/>
          </a:prstGeom>
          <a:noFill/>
        </p:spPr>
        <p:txBody>
          <a:bodyPr wrap="square" rtlCol="0">
            <a:spAutoFit/>
          </a:bodyPr>
          <a:lstStyle/>
          <a:p>
            <a:pPr algn="ctr"/>
            <a:r>
              <a:rPr lang="ja-JP" altLang="en-US" sz="1400" b="1" dirty="0" smtClean="0">
                <a:latin typeface="HG丸ｺﾞｼｯｸM-PRO" pitchFamily="50" charset="-128"/>
                <a:ea typeface="HG丸ｺﾞｼｯｸM-PRO" pitchFamily="50" charset="-128"/>
              </a:rPr>
              <a:t>就業規則等は、次の記載例を参考に改正をお願いします。</a:t>
            </a:r>
            <a:endParaRPr kumimoji="1" lang="en-US" altLang="ja-JP" sz="1400" b="1" dirty="0" smtClean="0">
              <a:latin typeface="HG丸ｺﾞｼｯｸM-PRO" pitchFamily="50" charset="-128"/>
              <a:ea typeface="HG丸ｺﾞｼｯｸM-PRO" pitchFamily="50" charset="-128"/>
            </a:endParaRPr>
          </a:p>
        </p:txBody>
      </p:sp>
      <p:sp>
        <p:nvSpPr>
          <p:cNvPr id="46" name="テキスト ボックス 45"/>
          <p:cNvSpPr txBox="1"/>
          <p:nvPr/>
        </p:nvSpPr>
        <p:spPr>
          <a:xfrm>
            <a:off x="332656" y="683568"/>
            <a:ext cx="6048672" cy="461665"/>
          </a:xfrm>
          <a:prstGeom prst="rect">
            <a:avLst/>
          </a:prstGeom>
          <a:noFill/>
        </p:spPr>
        <p:txBody>
          <a:bodyPr wrap="square" rtlCol="0">
            <a:spAutoFit/>
          </a:bodyPr>
          <a:lstStyle/>
          <a:p>
            <a:pPr>
              <a:buFont typeface="Wingdings" pitchFamily="2" charset="2"/>
              <a:buChar char="u"/>
            </a:pPr>
            <a:r>
              <a:rPr lang="ja-JP" altLang="en-US" sz="1200" b="1" dirty="0" smtClean="0">
                <a:latin typeface="HG丸ｺﾞｼｯｸM-PRO" pitchFamily="50" charset="-128"/>
                <a:ea typeface="HG丸ｺﾞｼｯｸM-PRO" pitchFamily="50" charset="-128"/>
              </a:rPr>
              <a:t>　</a:t>
            </a:r>
            <a:r>
              <a:rPr lang="ja-JP" altLang="en-US" sz="1200" b="1" u="sng" dirty="0" smtClean="0">
                <a:solidFill>
                  <a:srgbClr val="FF0000"/>
                </a:solidFill>
                <a:latin typeface="HG丸ｺﾞｼｯｸM-PRO" pitchFamily="50" charset="-128"/>
                <a:ea typeface="HG丸ｺﾞｼｯｸM-PRO" pitchFamily="50" charset="-128"/>
              </a:rPr>
              <a:t>基準を廃止</a:t>
            </a:r>
            <a:r>
              <a:rPr lang="ja-JP" altLang="en-US" sz="1200" b="1" dirty="0" smtClean="0">
                <a:latin typeface="HG丸ｺﾞｼｯｸM-PRO" pitchFamily="50" charset="-128"/>
                <a:ea typeface="HG丸ｺﾞｼｯｸM-PRO" pitchFamily="50" charset="-128"/>
              </a:rPr>
              <a:t>して希望者全員を</a:t>
            </a:r>
            <a:r>
              <a:rPr lang="en-US" altLang="ja-JP" sz="1200" b="1" dirty="0" smtClean="0">
                <a:latin typeface="HG丸ｺﾞｼｯｸM-PRO" pitchFamily="50" charset="-128"/>
                <a:ea typeface="HG丸ｺﾞｼｯｸM-PRO" pitchFamily="50" charset="-128"/>
              </a:rPr>
              <a:t>65</a:t>
            </a:r>
            <a:r>
              <a:rPr lang="ja-JP" altLang="en-US" sz="1200" b="1" dirty="0" smtClean="0">
                <a:latin typeface="HG丸ｺﾞｼｯｸM-PRO" pitchFamily="50" charset="-128"/>
                <a:ea typeface="HG丸ｺﾞｼｯｸM-PRO" pitchFamily="50" charset="-128"/>
              </a:rPr>
              <a:t>歳まで継続して雇用する制度</a:t>
            </a:r>
            <a:r>
              <a:rPr kumimoji="1" lang="ja-JP" altLang="en-US" sz="1200" b="1" dirty="0" smtClean="0">
                <a:latin typeface="HG丸ｺﾞｼｯｸM-PRO" pitchFamily="50" charset="-128"/>
                <a:ea typeface="HG丸ｺﾞｼｯｸM-PRO" pitchFamily="50" charset="-128"/>
              </a:rPr>
              <a:t>へ改正を行う場合</a:t>
            </a:r>
            <a:endParaRPr kumimoji="1" lang="en-US" altLang="ja-JP" sz="1200" b="1" dirty="0" smtClean="0">
              <a:latin typeface="HG丸ｺﾞｼｯｸM-PRO" pitchFamily="50" charset="-128"/>
              <a:ea typeface="HG丸ｺﾞｼｯｸM-PRO" pitchFamily="50" charset="-128"/>
            </a:endParaRPr>
          </a:p>
          <a:p>
            <a:r>
              <a:rPr lang="ja-JP" altLang="en-US" sz="1200" b="1" dirty="0" smtClean="0">
                <a:latin typeface="HG丸ｺﾞｼｯｸM-PRO" pitchFamily="50" charset="-128"/>
                <a:ea typeface="HG丸ｺﾞｼｯｸM-PRO" pitchFamily="50" charset="-128"/>
              </a:rPr>
              <a:t>　</a:t>
            </a:r>
            <a:r>
              <a:rPr kumimoji="1" lang="ja-JP" altLang="en-US" sz="1200" b="1" dirty="0" smtClean="0">
                <a:latin typeface="HG丸ｺﾞｼｯｸM-PRO" pitchFamily="50" charset="-128"/>
                <a:ea typeface="HG丸ｺﾞｼｯｸM-PRO" pitchFamily="50" charset="-128"/>
              </a:rPr>
              <a:t>の記載例</a:t>
            </a:r>
            <a:endParaRPr kumimoji="1" lang="en-US" altLang="ja-JP" sz="1200" b="1" dirty="0" smtClean="0">
              <a:latin typeface="HG丸ｺﾞｼｯｸM-PRO" pitchFamily="50" charset="-128"/>
              <a:ea typeface="HG丸ｺﾞｼｯｸM-PRO" pitchFamily="50" charset="-128"/>
            </a:endParaRPr>
          </a:p>
        </p:txBody>
      </p:sp>
      <p:sp>
        <p:nvSpPr>
          <p:cNvPr id="49" name="テキスト ボックス 48"/>
          <p:cNvSpPr txBox="1"/>
          <p:nvPr/>
        </p:nvSpPr>
        <p:spPr>
          <a:xfrm>
            <a:off x="332656" y="1691680"/>
            <a:ext cx="5904656" cy="461665"/>
          </a:xfrm>
          <a:prstGeom prst="rect">
            <a:avLst/>
          </a:prstGeom>
          <a:noFill/>
        </p:spPr>
        <p:txBody>
          <a:bodyPr wrap="square" rtlCol="0">
            <a:spAutoFit/>
          </a:bodyPr>
          <a:lstStyle/>
          <a:p>
            <a:pPr>
              <a:buFont typeface="Wingdings" pitchFamily="2" charset="2"/>
              <a:buChar char="u"/>
            </a:pPr>
            <a:r>
              <a:rPr lang="ja-JP" altLang="en-US" sz="1200" b="1" dirty="0" smtClean="0">
                <a:latin typeface="HG丸ｺﾞｼｯｸM-PRO" pitchFamily="50" charset="-128"/>
                <a:ea typeface="HG丸ｺﾞｼｯｸM-PRO" pitchFamily="50" charset="-128"/>
              </a:rPr>
              <a:t>　基準を廃止せず</a:t>
            </a:r>
            <a:r>
              <a:rPr lang="ja-JP" altLang="en-US" sz="1200" b="1" u="sng" dirty="0" smtClean="0">
                <a:solidFill>
                  <a:srgbClr val="FF0000"/>
                </a:solidFill>
                <a:latin typeface="HG丸ｺﾞｼｯｸM-PRO" pitchFamily="50" charset="-128"/>
                <a:ea typeface="HG丸ｺﾞｼｯｸM-PRO" pitchFamily="50" charset="-128"/>
              </a:rPr>
              <a:t>希望者全員を厚生年金の報酬比例部分の支給開始年齢</a:t>
            </a:r>
            <a:r>
              <a:rPr lang="ja-JP" altLang="en-US" sz="1200" b="1" dirty="0" smtClean="0">
                <a:latin typeface="HG丸ｺﾞｼｯｸM-PRO" pitchFamily="50" charset="-128"/>
                <a:ea typeface="HG丸ｺﾞｼｯｸM-PRO" pitchFamily="50" charset="-128"/>
              </a:rPr>
              <a:t>まで継続</a:t>
            </a:r>
            <a:endParaRPr lang="en-US" altLang="ja-JP" sz="1200" b="1" dirty="0" smtClean="0">
              <a:latin typeface="HG丸ｺﾞｼｯｸM-PRO" pitchFamily="50" charset="-128"/>
              <a:ea typeface="HG丸ｺﾞｼｯｸM-PRO" pitchFamily="50" charset="-128"/>
            </a:endParaRPr>
          </a:p>
          <a:p>
            <a:r>
              <a:rPr lang="ja-JP" altLang="en-US" sz="1200" b="1" dirty="0" smtClean="0">
                <a:latin typeface="HG丸ｺﾞｼｯｸM-PRO" pitchFamily="50" charset="-128"/>
                <a:ea typeface="HG丸ｺﾞｼｯｸM-PRO" pitchFamily="50" charset="-128"/>
              </a:rPr>
              <a:t>　して雇用する制度</a:t>
            </a:r>
            <a:r>
              <a:rPr lang="en-US" altLang="ja-JP" sz="1200" b="1" dirty="0" smtClean="0">
                <a:latin typeface="HG丸ｺﾞｼｯｸM-PRO" pitchFamily="50" charset="-128"/>
                <a:ea typeface="HG丸ｺﾞｼｯｸM-PRO" pitchFamily="50" charset="-128"/>
              </a:rPr>
              <a:t>〔</a:t>
            </a:r>
            <a:r>
              <a:rPr lang="ja-JP" altLang="en-US" sz="1200" b="1" dirty="0" smtClean="0">
                <a:latin typeface="HG丸ｺﾞｼｯｸM-PRO" pitchFamily="50" charset="-128"/>
                <a:ea typeface="HG丸ｺﾞｼｯｸM-PRO" pitchFamily="50" charset="-128"/>
              </a:rPr>
              <a:t>平成</a:t>
            </a:r>
            <a:r>
              <a:rPr lang="en-US" altLang="ja-JP" sz="1200" b="1" dirty="0" smtClean="0">
                <a:latin typeface="HG丸ｺﾞｼｯｸM-PRO" pitchFamily="50" charset="-128"/>
                <a:ea typeface="HG丸ｺﾞｼｯｸM-PRO" pitchFamily="50" charset="-128"/>
              </a:rPr>
              <a:t>37</a:t>
            </a:r>
            <a:r>
              <a:rPr lang="ja-JP" altLang="en-US" sz="1200" b="1" dirty="0" smtClean="0">
                <a:latin typeface="HG丸ｺﾞｼｯｸM-PRO" pitchFamily="50" charset="-128"/>
                <a:ea typeface="HG丸ｺﾞｼｯｸM-PRO" pitchFamily="50" charset="-128"/>
              </a:rPr>
              <a:t>年度までの経過措置</a:t>
            </a:r>
            <a:r>
              <a:rPr lang="en-US" altLang="ja-JP" sz="1200" b="1" dirty="0" smtClean="0">
                <a:latin typeface="HG丸ｺﾞｼｯｸM-PRO" pitchFamily="50" charset="-128"/>
                <a:ea typeface="HG丸ｺﾞｼｯｸM-PRO" pitchFamily="50" charset="-128"/>
              </a:rPr>
              <a:t>〕</a:t>
            </a:r>
            <a:r>
              <a:rPr kumimoji="1" lang="ja-JP" altLang="en-US" sz="1200" b="1" dirty="0" smtClean="0">
                <a:latin typeface="HG丸ｺﾞｼｯｸM-PRO" pitchFamily="50" charset="-128"/>
                <a:ea typeface="HG丸ｺﾞｼｯｸM-PRO" pitchFamily="50" charset="-128"/>
              </a:rPr>
              <a:t>へ</a:t>
            </a:r>
            <a:r>
              <a:rPr lang="ja-JP" altLang="en-US" sz="1200" b="1" dirty="0" smtClean="0">
                <a:latin typeface="HG丸ｺﾞｼｯｸM-PRO" pitchFamily="50" charset="-128"/>
                <a:ea typeface="HG丸ｺﾞｼｯｸM-PRO" pitchFamily="50" charset="-128"/>
              </a:rPr>
              <a:t>改正</a:t>
            </a:r>
            <a:r>
              <a:rPr kumimoji="1" lang="ja-JP" altLang="en-US" sz="1200" b="1" dirty="0" smtClean="0">
                <a:latin typeface="HG丸ｺﾞｼｯｸM-PRO" pitchFamily="50" charset="-128"/>
                <a:ea typeface="HG丸ｺﾞｼｯｸM-PRO" pitchFamily="50" charset="-128"/>
              </a:rPr>
              <a:t>を行う場合の記載例</a:t>
            </a:r>
            <a:endParaRPr kumimoji="1" lang="en-US" altLang="ja-JP" sz="1200" b="1" dirty="0" smtClean="0">
              <a:latin typeface="HG丸ｺﾞｼｯｸM-PRO" pitchFamily="50" charset="-128"/>
              <a:ea typeface="HG丸ｺﾞｼｯｸM-PRO" pitchFamily="50" charset="-128"/>
            </a:endParaRPr>
          </a:p>
        </p:txBody>
      </p:sp>
      <p:sp>
        <p:nvSpPr>
          <p:cNvPr id="14" name="テキスト ボックス 13"/>
          <p:cNvSpPr txBox="1"/>
          <p:nvPr/>
        </p:nvSpPr>
        <p:spPr>
          <a:xfrm>
            <a:off x="332656" y="5313566"/>
            <a:ext cx="6192688" cy="338554"/>
          </a:xfrm>
          <a:prstGeom prst="rect">
            <a:avLst/>
          </a:prstGeom>
          <a:noFill/>
        </p:spPr>
        <p:txBody>
          <a:bodyPr wrap="square" rtlCol="0">
            <a:spAutoFit/>
          </a:bodyPr>
          <a:lstStyle/>
          <a:p>
            <a:pPr marL="174625" indent="-174625"/>
            <a:r>
              <a:rPr kumimoji="1" lang="en-US" altLang="ja-JP" sz="800" dirty="0" smtClean="0"/>
              <a:t>※</a:t>
            </a:r>
            <a:r>
              <a:rPr kumimoji="1" lang="ja-JP" altLang="en-US" sz="800" dirty="0" smtClean="0"/>
              <a:t>　経過措置を利用する場合、年金支給開始年齢以上の者を対象として基準を運用するのであれば、労使協定を改定せずそのまま利用することは差し支えありません。</a:t>
            </a:r>
            <a:endParaRPr kumimoji="1" lang="ja-JP" altLang="en-US" sz="800" dirty="0"/>
          </a:p>
        </p:txBody>
      </p:sp>
      <p:sp>
        <p:nvSpPr>
          <p:cNvPr id="15" name="正方形/長方形 14"/>
          <p:cNvSpPr/>
          <p:nvPr/>
        </p:nvSpPr>
        <p:spPr>
          <a:xfrm>
            <a:off x="260648" y="6012160"/>
            <a:ext cx="6408712" cy="29523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04664" y="7236296"/>
            <a:ext cx="6073889" cy="1604425"/>
          </a:xfrm>
          <a:prstGeom prst="rect">
            <a:avLst/>
          </a:prstGeom>
          <a:ln w="6350">
            <a:solidFill>
              <a:schemeClr val="tx1"/>
            </a:solidFill>
            <a:prstDash val="dash"/>
          </a:ln>
        </p:spPr>
        <p:txBody>
          <a:bodyPr wrap="square" lIns="80147" tIns="40074" rIns="80147" bIns="40074">
            <a:spAutoFit/>
          </a:bodyPr>
          <a:lstStyle/>
          <a:p>
            <a:endParaRPr lang="en-US" altLang="ja-JP" sz="900" dirty="0" smtClean="0">
              <a:solidFill>
                <a:prstClr val="black"/>
              </a:solidFill>
              <a:latin typeface="HG丸ｺﾞｼｯｸM-PRO" pitchFamily="50" charset="-128"/>
              <a:ea typeface="HG丸ｺﾞｼｯｸM-PRO" pitchFamily="50" charset="-128"/>
            </a:endParaRPr>
          </a:p>
          <a:p>
            <a:r>
              <a:rPr lang="ja-JP" altLang="en-US" sz="900" dirty="0" smtClean="0">
                <a:solidFill>
                  <a:prstClr val="black"/>
                </a:solidFill>
                <a:latin typeface="HG丸ｺﾞｼｯｸM-PRO" pitchFamily="50" charset="-128"/>
                <a:ea typeface="HG丸ｺﾞｼｯｸM-PRO" pitchFamily="50" charset="-128"/>
              </a:rPr>
              <a:t>○継続雇用制度についての留意事項</a:t>
            </a:r>
            <a:endParaRPr lang="en-US" altLang="ja-JP" sz="900" dirty="0" smtClean="0">
              <a:solidFill>
                <a:prstClr val="black"/>
              </a:solidFill>
              <a:latin typeface="HG丸ｺﾞｼｯｸM-PRO" pitchFamily="50" charset="-128"/>
              <a:ea typeface="HG丸ｺﾞｼｯｸM-PRO" pitchFamily="50" charset="-128"/>
            </a:endParaRPr>
          </a:p>
          <a:p>
            <a:pPr marL="311683" indent="-311683"/>
            <a:r>
              <a:rPr lang="ja-JP" altLang="en-US" sz="900" dirty="0" smtClean="0">
                <a:solidFill>
                  <a:prstClr val="black"/>
                </a:solidFill>
                <a:latin typeface="HG丸ｺﾞｼｯｸM-PRO" pitchFamily="50" charset="-128"/>
                <a:ea typeface="HG丸ｺﾞｼｯｸM-PRO" pitchFamily="50" charset="-128"/>
              </a:rPr>
              <a:t>　・継続雇用制度を導入する場合には、希望者全員を対象とする制度とする。</a:t>
            </a:r>
            <a:endParaRPr lang="en-US" altLang="ja-JP" sz="900" dirty="0" smtClean="0">
              <a:solidFill>
                <a:prstClr val="black"/>
              </a:solidFill>
              <a:latin typeface="HG丸ｺﾞｼｯｸM-PRO" pitchFamily="50" charset="-128"/>
              <a:ea typeface="HG丸ｺﾞｼｯｸM-PRO" pitchFamily="50" charset="-128"/>
            </a:endParaRPr>
          </a:p>
          <a:p>
            <a:pPr marL="311683" indent="-311683"/>
            <a:r>
              <a:rPr lang="ja-JP" altLang="en-US" sz="900" dirty="0" smtClean="0">
                <a:solidFill>
                  <a:prstClr val="black"/>
                </a:solidFill>
                <a:latin typeface="HG丸ｺﾞｼｯｸM-PRO" pitchFamily="50" charset="-128"/>
                <a:ea typeface="HG丸ｺﾞｼｯｸM-PRO" pitchFamily="50" charset="-128"/>
              </a:rPr>
              <a:t>　・就業規則に定める解雇・退職事由（年齢に係るものを除く。以下同じ。）に該当する場合には、継続雇用しないことができる。</a:t>
            </a:r>
            <a:endParaRPr lang="en-US" altLang="ja-JP" sz="900" dirty="0" smtClean="0">
              <a:solidFill>
                <a:prstClr val="black"/>
              </a:solidFill>
              <a:latin typeface="HG丸ｺﾞｼｯｸM-PRO" pitchFamily="50" charset="-128"/>
              <a:ea typeface="HG丸ｺﾞｼｯｸM-PRO" pitchFamily="50" charset="-128"/>
            </a:endParaRPr>
          </a:p>
          <a:p>
            <a:pPr marL="311683" indent="-311683"/>
            <a:r>
              <a:rPr lang="ja-JP" altLang="en-US" sz="900" dirty="0" smtClean="0">
                <a:solidFill>
                  <a:prstClr val="black"/>
                </a:solidFill>
                <a:latin typeface="HG丸ｺﾞｼｯｸM-PRO" pitchFamily="50" charset="-128"/>
                <a:ea typeface="HG丸ｺﾞｼｯｸM-PRO" pitchFamily="50" charset="-128"/>
              </a:rPr>
              <a:t>　・就業規則に定める解雇・退職事由と同一の事由を、継続雇用しないことができる事由として、解雇・退職の規定とは別に、就業規則に定めることもできる。また、当該同一の事由について、継続雇用制度の円滑な実施のため、労使が協定を締結することができる。なお、解雇・退職事由とは異なる運営基準を設けることは改正法の趣旨を没却するおそれがあることに留意する。</a:t>
            </a:r>
            <a:endParaRPr lang="en-US" altLang="ja-JP" sz="900" dirty="0" smtClean="0">
              <a:solidFill>
                <a:prstClr val="black"/>
              </a:solidFill>
              <a:latin typeface="HG丸ｺﾞｼｯｸM-PRO" pitchFamily="50" charset="-128"/>
              <a:ea typeface="HG丸ｺﾞｼｯｸM-PRO" pitchFamily="50" charset="-128"/>
            </a:endParaRPr>
          </a:p>
          <a:p>
            <a:pPr marL="311683" indent="-311683"/>
            <a:r>
              <a:rPr lang="ja-JP" altLang="en-US" sz="900" dirty="0" smtClean="0">
                <a:solidFill>
                  <a:prstClr val="black"/>
                </a:solidFill>
                <a:latin typeface="HG丸ｺﾞｼｯｸM-PRO" pitchFamily="50" charset="-128"/>
                <a:ea typeface="HG丸ｺﾞｼｯｸM-PRO" pitchFamily="50" charset="-128"/>
              </a:rPr>
              <a:t>　・ただし、継続雇用しないことについては、客観的に合理的な理由があり、社会通念上相当であることが求められると考えられることに留意する。</a:t>
            </a:r>
            <a:endParaRPr lang="en-US" altLang="ja-JP" sz="900" dirty="0" smtClean="0">
              <a:solidFill>
                <a:prstClr val="black"/>
              </a:solidFill>
              <a:latin typeface="HG丸ｺﾞｼｯｸM-PRO" pitchFamily="50" charset="-128"/>
              <a:ea typeface="ＤＦ平成ゴシック体W5" pitchFamily="1" charset="-128"/>
            </a:endParaRPr>
          </a:p>
        </p:txBody>
      </p:sp>
      <p:sp>
        <p:nvSpPr>
          <p:cNvPr id="17" name="正方形/長方形 16"/>
          <p:cNvSpPr/>
          <p:nvPr/>
        </p:nvSpPr>
        <p:spPr>
          <a:xfrm>
            <a:off x="404664" y="7092280"/>
            <a:ext cx="1567455" cy="242513"/>
          </a:xfrm>
          <a:prstGeom prst="rect">
            <a:avLst/>
          </a:prstGeom>
          <a:solidFill>
            <a:schemeClr val="bg1"/>
          </a:solidFill>
          <a:ln w="9525">
            <a:solidFill>
              <a:schemeClr val="tx1"/>
            </a:solidFill>
          </a:ln>
        </p:spPr>
        <p:txBody>
          <a:bodyPr wrap="square" lIns="80147" tIns="40074" rIns="80147" bIns="40074">
            <a:spAutoFit/>
          </a:bodyPr>
          <a:lstStyle/>
          <a:p>
            <a:pPr lvl="0" algn="ctr"/>
            <a:r>
              <a:rPr lang="ja-JP" altLang="en-US" sz="1000" dirty="0" smtClean="0">
                <a:solidFill>
                  <a:prstClr val="black"/>
                </a:solidFill>
                <a:latin typeface="HG丸ｺﾞｼｯｸM-PRO" pitchFamily="50" charset="-128"/>
                <a:ea typeface="HG丸ｺﾞｼｯｸM-PRO" pitchFamily="50" charset="-128"/>
              </a:rPr>
              <a:t>指針のポイント</a:t>
            </a:r>
            <a:endParaRPr lang="en-US" altLang="ja-JP" sz="1000" dirty="0" smtClean="0">
              <a:solidFill>
                <a:prstClr val="black"/>
              </a:solidFill>
              <a:latin typeface="HG丸ｺﾞｼｯｸM-PRO" pitchFamily="50" charset="-128"/>
              <a:ea typeface="HG丸ｺﾞｼｯｸM-PRO" pitchFamily="50" charset="-128"/>
            </a:endParaRPr>
          </a:p>
        </p:txBody>
      </p:sp>
      <p:sp>
        <p:nvSpPr>
          <p:cNvPr id="18" name="テキスト ボックス 20"/>
          <p:cNvSpPr txBox="1">
            <a:spLocks noChangeArrowheads="1"/>
          </p:cNvSpPr>
          <p:nvPr/>
        </p:nvSpPr>
        <p:spPr bwMode="auto">
          <a:xfrm>
            <a:off x="404664" y="6444208"/>
            <a:ext cx="6048673" cy="576064"/>
          </a:xfrm>
          <a:prstGeom prst="rect">
            <a:avLst/>
          </a:prstGeom>
          <a:solidFill>
            <a:srgbClr val="CCFFCC"/>
          </a:solidFill>
          <a:ln w="38100">
            <a:solidFill>
              <a:srgbClr val="33CC33"/>
            </a:solidFill>
            <a:miter lim="800000"/>
            <a:headEnd/>
            <a:tailEnd/>
          </a:ln>
        </p:spPr>
        <p:txBody>
          <a:bodyPr wrap="square" lIns="94662" tIns="40074" rIns="63108" bIns="94662" anchor="t">
            <a:noAutofit/>
          </a:bodyPr>
          <a:lstStyle/>
          <a:p>
            <a:pPr algn="just"/>
            <a:r>
              <a:rPr lang="ja-JP" altLang="en-US" sz="1200" dirty="0" smtClean="0">
                <a:latin typeface="+mj-ea"/>
                <a:ea typeface="+mj-ea"/>
              </a:rPr>
              <a:t>　</a:t>
            </a:r>
            <a:endParaRPr lang="en-US" altLang="ja-JP" sz="1100" dirty="0" smtClean="0">
              <a:latin typeface="HG丸ｺﾞｼｯｸM-PRO" pitchFamily="50" charset="-128"/>
              <a:ea typeface="HG丸ｺﾞｼｯｸM-PRO" pitchFamily="50" charset="-128"/>
            </a:endParaRPr>
          </a:p>
          <a:p>
            <a:endParaRPr lang="en-US" altLang="ja-JP" sz="1100" dirty="0" smtClean="0">
              <a:latin typeface="HG丸ｺﾞｼｯｸM-PRO" pitchFamily="50" charset="-128"/>
              <a:ea typeface="HG丸ｺﾞｼｯｸM-PRO" pitchFamily="50" charset="-128"/>
            </a:endParaRPr>
          </a:p>
          <a:p>
            <a:endParaRPr lang="en-US" altLang="ja-JP" sz="1100" dirty="0" smtClean="0">
              <a:latin typeface="HG丸ｺﾞｼｯｸM-PRO" pitchFamily="50" charset="-128"/>
              <a:ea typeface="HG丸ｺﾞｼｯｸM-PRO" pitchFamily="50" charset="-128"/>
            </a:endParaRPr>
          </a:p>
          <a:p>
            <a:endParaRPr lang="ja-JP" altLang="en-US" sz="900" dirty="0" smtClean="0">
              <a:latin typeface="HG丸ｺﾞｼｯｸM-PRO" pitchFamily="50" charset="-128"/>
              <a:ea typeface="HG丸ｺﾞｼｯｸM-PRO" pitchFamily="50" charset="-128"/>
            </a:endParaRPr>
          </a:p>
        </p:txBody>
      </p:sp>
      <p:sp>
        <p:nvSpPr>
          <p:cNvPr id="19" name="テキスト ボックス 18"/>
          <p:cNvSpPr txBox="1"/>
          <p:nvPr/>
        </p:nvSpPr>
        <p:spPr>
          <a:xfrm>
            <a:off x="404664" y="6444208"/>
            <a:ext cx="5976664" cy="542596"/>
          </a:xfrm>
          <a:prstGeom prst="rect">
            <a:avLst/>
          </a:prstGeom>
          <a:noFill/>
        </p:spPr>
        <p:txBody>
          <a:bodyPr wrap="square" lIns="80147" tIns="40074" rIns="80147" bIns="40074" rtlCol="0">
            <a:spAutoFit/>
          </a:bodyPr>
          <a:lstStyle/>
          <a:p>
            <a:r>
              <a:rPr lang="ja-JP" altLang="en-US" sz="1000" dirty="0" smtClean="0">
                <a:latin typeface="HG丸ｺﾞｼｯｸM-PRO" pitchFamily="50" charset="-128"/>
                <a:ea typeface="HG丸ｺﾞｼｯｸM-PRO" pitchFamily="50" charset="-128"/>
              </a:rPr>
              <a:t>　対象者基準の廃止後の継続雇用制度の円滑な運用に資するよう、企業現場の取扱いについて労使双方にわかりやすく示すため、高年齢者雇用確保措置の実施及び運用に関する指針を新たに策定。</a:t>
            </a:r>
            <a:r>
              <a:rPr lang="en-US" altLang="ja-JP" sz="1000" dirty="0" smtClean="0">
                <a:latin typeface="HG丸ｺﾞｼｯｸM-PRO" pitchFamily="50" charset="-128"/>
                <a:ea typeface="HG丸ｺﾞｼｯｸM-PRO" pitchFamily="50" charset="-128"/>
              </a:rPr>
              <a:t>〔</a:t>
            </a:r>
            <a:r>
              <a:rPr lang="ja-JP" altLang="en-US" sz="1000" dirty="0" smtClean="0">
                <a:latin typeface="HG丸ｺﾞｼｯｸM-PRO" pitchFamily="50" charset="-128"/>
                <a:ea typeface="HG丸ｺﾞｼｯｸM-PRO" pitchFamily="50" charset="-128"/>
              </a:rPr>
              <a:t>高年齢者雇用安定法第９条第３項</a:t>
            </a:r>
            <a:r>
              <a:rPr lang="en-US" altLang="ja-JP" sz="1000" dirty="0" smtClean="0">
                <a:latin typeface="HG丸ｺﾞｼｯｸM-PRO" pitchFamily="50" charset="-128"/>
                <a:ea typeface="HG丸ｺﾞｼｯｸM-PRO" pitchFamily="50" charset="-128"/>
              </a:rPr>
              <a:t>〕</a:t>
            </a:r>
            <a:endParaRPr lang="ja-JP" altLang="en-US" sz="1000" dirty="0"/>
          </a:p>
        </p:txBody>
      </p:sp>
      <p:sp>
        <p:nvSpPr>
          <p:cNvPr id="20" name="テキスト ボックス 19"/>
          <p:cNvSpPr txBox="1"/>
          <p:nvPr/>
        </p:nvSpPr>
        <p:spPr>
          <a:xfrm>
            <a:off x="404664" y="6084168"/>
            <a:ext cx="6073889" cy="265597"/>
          </a:xfrm>
          <a:prstGeom prst="rect">
            <a:avLst/>
          </a:prstGeom>
          <a:noFill/>
        </p:spPr>
        <p:txBody>
          <a:bodyPr wrap="square" lIns="80147" tIns="40074" rIns="80147" bIns="40074" rtlCol="0">
            <a:spAutoFit/>
          </a:bodyPr>
          <a:lstStyle/>
          <a:p>
            <a:pPr algn="ctr"/>
            <a:r>
              <a:rPr kumimoji="1" lang="ja-JP" altLang="en-US" sz="1200" b="1" dirty="0" smtClean="0">
                <a:latin typeface="HG丸ｺﾞｼｯｸM-PRO" pitchFamily="50" charset="-128"/>
                <a:ea typeface="HG丸ｺﾞｼｯｸM-PRO" pitchFamily="50" charset="-128"/>
              </a:rPr>
              <a:t>高年齢者雇用確保措置の実施及び運用に関する指針</a:t>
            </a:r>
            <a:endParaRPr kumimoji="1" lang="ja-JP" altLang="en-US" sz="1200" b="1" dirty="0">
              <a:latin typeface="HG丸ｺﾞｼｯｸM-PRO" pitchFamily="50" charset="-128"/>
              <a:ea typeface="HG丸ｺﾞｼｯｸM-PRO" pitchFamily="50" charset="-128"/>
            </a:endParaRPr>
          </a:p>
        </p:txBody>
      </p:sp>
      <p:sp>
        <p:nvSpPr>
          <p:cNvPr id="22" name="テキスト ボックス 21"/>
          <p:cNvSpPr txBox="1"/>
          <p:nvPr/>
        </p:nvSpPr>
        <p:spPr>
          <a:xfrm>
            <a:off x="260648" y="5724128"/>
            <a:ext cx="6120680" cy="276999"/>
          </a:xfrm>
          <a:prstGeom prst="rect">
            <a:avLst/>
          </a:prstGeom>
          <a:noFill/>
        </p:spPr>
        <p:txBody>
          <a:bodyPr wrap="square" rtlCol="0">
            <a:spAutoFit/>
          </a:bodyPr>
          <a:lstStyle/>
          <a:p>
            <a:r>
              <a:rPr kumimoji="1" lang="en-US" altLang="ja-JP" sz="1200" b="1" dirty="0" smtClean="0">
                <a:latin typeface="HG丸ｺﾞｼｯｸM-PRO" pitchFamily="50" charset="-128"/>
                <a:ea typeface="HG丸ｺﾞｼｯｸM-PRO" pitchFamily="50" charset="-128"/>
              </a:rPr>
              <a:t>【</a:t>
            </a:r>
            <a:r>
              <a:rPr kumimoji="1" lang="ja-JP" altLang="en-US" sz="1200" b="1" dirty="0" smtClean="0">
                <a:latin typeface="HG丸ｺﾞｼｯｸM-PRO" pitchFamily="50" charset="-128"/>
                <a:ea typeface="HG丸ｺﾞｼｯｸM-PRO" pitchFamily="50" charset="-128"/>
              </a:rPr>
              <a:t>参考</a:t>
            </a:r>
            <a:r>
              <a:rPr kumimoji="1" lang="en-US" altLang="ja-JP" sz="1200" b="1" dirty="0" smtClean="0">
                <a:latin typeface="HG丸ｺﾞｼｯｸM-PRO" pitchFamily="50" charset="-128"/>
                <a:ea typeface="HG丸ｺﾞｼｯｸM-PRO" pitchFamily="50" charset="-128"/>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角丸四角形 52"/>
          <p:cNvSpPr/>
          <p:nvPr/>
        </p:nvSpPr>
        <p:spPr>
          <a:xfrm>
            <a:off x="260648" y="7596336"/>
            <a:ext cx="6336704" cy="912101"/>
          </a:xfrm>
          <a:prstGeom prst="roundRect">
            <a:avLst>
              <a:gd name="adj" fmla="val 7346"/>
            </a:avLst>
          </a:prstGeom>
          <a:ln w="6350">
            <a:solidFill>
              <a:schemeClr val="tx1"/>
            </a:solidFill>
            <a:prstDash val="dash"/>
          </a:ln>
        </p:spPr>
        <p:style>
          <a:lnRef idx="2">
            <a:schemeClr val="accent1"/>
          </a:lnRef>
          <a:fillRef idx="1">
            <a:schemeClr val="lt1"/>
          </a:fillRef>
          <a:effectRef idx="0">
            <a:schemeClr val="accent1"/>
          </a:effectRef>
          <a:fontRef idx="minor">
            <a:schemeClr val="dk1"/>
          </a:fontRef>
        </p:style>
        <p:txBody>
          <a:bodyPr lIns="36000" rIns="3600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180975" indent="-180975" fontAlgn="auto">
              <a:spcBef>
                <a:spcPts val="0"/>
              </a:spcBef>
              <a:spcAft>
                <a:spcPts val="0"/>
              </a:spcAft>
              <a:defRPr/>
            </a:pPr>
            <a:r>
              <a:rPr lang="ja-JP" altLang="en-US" sz="1100" dirty="0" smtClean="0">
                <a:solidFill>
                  <a:srgbClr val="0070C0"/>
                </a:solidFill>
                <a:latin typeface="HG丸ｺﾞｼｯｸM-PRO" pitchFamily="50" charset="-128"/>
                <a:ea typeface="HG丸ｺﾞｼｯｸM-PRO" pitchFamily="50" charset="-128"/>
              </a:rPr>
              <a:t>◆</a:t>
            </a:r>
            <a:r>
              <a:rPr lang="ja-JP" altLang="en-US" sz="1100" dirty="0" smtClean="0">
                <a:solidFill>
                  <a:schemeClr val="tx1"/>
                </a:solidFill>
                <a:latin typeface="HG丸ｺﾞｼｯｸM-PRO" pitchFamily="50" charset="-128"/>
                <a:ea typeface="HG丸ｺﾞｼｯｸM-PRO" pitchFamily="50" charset="-128"/>
              </a:rPr>
              <a:t>厚生労働省の関係団体である</a:t>
            </a:r>
            <a:r>
              <a:rPr lang="ja-JP" altLang="en-US" sz="1100" dirty="0" smtClean="0">
                <a:solidFill>
                  <a:srgbClr val="000000"/>
                </a:solidFill>
                <a:latin typeface="HG丸ｺﾞｼｯｸM-PRO" pitchFamily="50" charset="-128"/>
                <a:ea typeface="HG丸ｺﾞｼｯｸM-PRO" pitchFamily="50" charset="-128"/>
              </a:rPr>
              <a:t>（独）高齢･障害･求職者雇用支援機構の各都道府県にある</a:t>
            </a:r>
            <a:r>
              <a:rPr lang="ja-JP" altLang="en-US" sz="1100" dirty="0" smtClean="0">
                <a:solidFill>
                  <a:srgbClr val="0070C0"/>
                </a:solidFill>
                <a:latin typeface="HG丸ｺﾞｼｯｸM-PRO" pitchFamily="50" charset="-128"/>
                <a:ea typeface="ＤＨＰ特太ゴシック体" pitchFamily="2" charset="-128"/>
              </a:rPr>
              <a:t>高齢・障害者雇用支援センター</a:t>
            </a:r>
            <a:r>
              <a:rPr lang="ja-JP" altLang="en-US" sz="1100" dirty="0" smtClean="0">
                <a:solidFill>
                  <a:srgbClr val="000000"/>
                </a:solidFill>
                <a:latin typeface="HG丸ｺﾞｼｯｸM-PRO" pitchFamily="50" charset="-128"/>
                <a:ea typeface="HG丸ｺﾞｼｯｸM-PRO" pitchFamily="50" charset="-128"/>
              </a:rPr>
              <a:t>では、就業規則の改正などの高年齢者雇用について、高年齢者雇用アドバイザーによる専門的・技術的な相談を行っています。是非、ご活用ください。</a:t>
            </a:r>
            <a:endParaRPr lang="en-US" altLang="ja-JP" sz="1100" dirty="0" smtClean="0">
              <a:solidFill>
                <a:srgbClr val="000000"/>
              </a:solidFill>
              <a:latin typeface="HG丸ｺﾞｼｯｸM-PRO" pitchFamily="50" charset="-128"/>
              <a:ea typeface="HG丸ｺﾞｼｯｸM-PRO" pitchFamily="50" charset="-128"/>
            </a:endParaRPr>
          </a:p>
          <a:p>
            <a:pPr marL="180975" indent="-180975" fontAlgn="auto">
              <a:spcBef>
                <a:spcPts val="0"/>
              </a:spcBef>
              <a:spcAft>
                <a:spcPts val="0"/>
              </a:spcAft>
              <a:defRPr/>
            </a:pPr>
            <a:r>
              <a:rPr lang="ja-JP" altLang="en-US" sz="1100" dirty="0" smtClean="0">
                <a:solidFill>
                  <a:srgbClr val="000000"/>
                </a:solidFill>
                <a:latin typeface="HG丸ｺﾞｼｯｸM-PRO" pitchFamily="50" charset="-128"/>
                <a:ea typeface="HG丸ｺﾞｼｯｸM-PRO" pitchFamily="50" charset="-128"/>
              </a:rPr>
              <a:t>　</a:t>
            </a:r>
            <a:r>
              <a:rPr lang="en-US" altLang="ja-JP" sz="1100" dirty="0" smtClean="0">
                <a:solidFill>
                  <a:srgbClr val="0070C0"/>
                </a:solidFill>
                <a:latin typeface="HG丸ｺﾞｼｯｸM-PRO" pitchFamily="50" charset="-128"/>
                <a:ea typeface="HG丸ｺﾞｼｯｸM-PRO" pitchFamily="50" charset="-128"/>
              </a:rPr>
              <a:t>http://www.jeed.or.jp/jeed/location/loc01.html</a:t>
            </a:r>
            <a:endParaRPr lang="ja-JP" altLang="en-US" sz="1100" dirty="0">
              <a:solidFill>
                <a:srgbClr val="0070C0"/>
              </a:solidFill>
              <a:latin typeface="HG丸ｺﾞｼｯｸM-PRO" pitchFamily="50" charset="-128"/>
              <a:ea typeface="HG丸ｺﾞｼｯｸM-PRO" pitchFamily="50" charset="-128"/>
            </a:endParaRPr>
          </a:p>
        </p:txBody>
      </p:sp>
      <p:sp>
        <p:nvSpPr>
          <p:cNvPr id="55" name="円/楕円 54"/>
          <p:cNvSpPr/>
          <p:nvPr/>
        </p:nvSpPr>
        <p:spPr>
          <a:xfrm>
            <a:off x="548680" y="3131840"/>
            <a:ext cx="5472608" cy="36004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HG丸ｺﾞｼｯｸM-PRO" pitchFamily="50" charset="-128"/>
                <a:ea typeface="HG丸ｺﾞｼｯｸM-PRO" pitchFamily="50" charset="-128"/>
              </a:rPr>
              <a:t>　　改正高年齢者雇用安定法や政省令の内容は</a:t>
            </a:r>
            <a:r>
              <a:rPr kumimoji="1" lang="en-US" altLang="ja-JP" sz="1200" dirty="0" smtClean="0">
                <a:solidFill>
                  <a:schemeClr val="tx1"/>
                </a:solidFill>
                <a:latin typeface="HG丸ｺﾞｼｯｸM-PRO" pitchFamily="50" charset="-128"/>
                <a:ea typeface="HG丸ｺﾞｼｯｸM-PRO" pitchFamily="50" charset="-128"/>
              </a:rPr>
              <a:t>…</a:t>
            </a:r>
            <a:endParaRPr kumimoji="1" lang="ja-JP" altLang="en-US" sz="1200" dirty="0">
              <a:solidFill>
                <a:schemeClr val="tx1"/>
              </a:solidFill>
              <a:latin typeface="HG丸ｺﾞｼｯｸM-PRO" pitchFamily="50" charset="-128"/>
              <a:ea typeface="HG丸ｺﾞｼｯｸM-PRO" pitchFamily="50" charset="-128"/>
            </a:endParaRPr>
          </a:p>
        </p:txBody>
      </p:sp>
      <p:sp>
        <p:nvSpPr>
          <p:cNvPr id="56" name="角丸四角形 55"/>
          <p:cNvSpPr/>
          <p:nvPr/>
        </p:nvSpPr>
        <p:spPr>
          <a:xfrm>
            <a:off x="260648" y="3707904"/>
            <a:ext cx="6336704" cy="912101"/>
          </a:xfrm>
          <a:prstGeom prst="roundRect">
            <a:avLst>
              <a:gd name="adj" fmla="val 7346"/>
            </a:avLst>
          </a:prstGeom>
          <a:ln w="6350">
            <a:solidFill>
              <a:schemeClr val="tx1"/>
            </a:solidFill>
            <a:prstDash val="dash"/>
          </a:ln>
        </p:spPr>
        <p:style>
          <a:lnRef idx="2">
            <a:schemeClr val="accent1"/>
          </a:lnRef>
          <a:fillRef idx="1">
            <a:schemeClr val="lt1"/>
          </a:fillRef>
          <a:effectRef idx="0">
            <a:schemeClr val="accent1"/>
          </a:effectRef>
          <a:fontRef idx="minor">
            <a:schemeClr val="dk1"/>
          </a:fontRef>
        </p:style>
        <p:txBody>
          <a:bodyPr lIns="36000" rIns="3600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180975" indent="-180975" fontAlgn="auto">
              <a:spcBef>
                <a:spcPts val="0"/>
              </a:spcBef>
              <a:spcAft>
                <a:spcPts val="0"/>
              </a:spcAft>
              <a:defRPr/>
            </a:pPr>
            <a:r>
              <a:rPr lang="ja-JP" altLang="en-US" sz="1100" dirty="0" smtClean="0">
                <a:solidFill>
                  <a:srgbClr val="0070C0"/>
                </a:solidFill>
              </a:rPr>
              <a:t>◆</a:t>
            </a:r>
            <a:r>
              <a:rPr lang="ja-JP" altLang="en-US" sz="1100" b="1" dirty="0" smtClean="0">
                <a:solidFill>
                  <a:schemeClr val="accent1"/>
                </a:solidFill>
                <a:ea typeface="ＤＨＰ特太ゴシック体" pitchFamily="2" charset="-128"/>
              </a:rPr>
              <a:t>厚生労働省のホームページ</a:t>
            </a:r>
            <a:r>
              <a:rPr lang="ja-JP" altLang="en-US" sz="1100" dirty="0" smtClean="0">
                <a:solidFill>
                  <a:schemeClr val="tx1"/>
                </a:solidFill>
              </a:rPr>
              <a:t>に、改正高年齢者雇用安定法や政省令・告示の概要などを掲載しています。是非、ご覧下さい。</a:t>
            </a:r>
            <a:r>
              <a:rPr lang="ja-JP" altLang="en-US" sz="1100" dirty="0" smtClean="0">
                <a:solidFill>
                  <a:srgbClr val="0070C0"/>
                </a:solidFill>
              </a:rPr>
              <a:t> </a:t>
            </a:r>
            <a:r>
              <a:rPr lang="en-US" altLang="ja-JP" sz="1100" u="sng" dirty="0" smtClean="0">
                <a:solidFill>
                  <a:srgbClr val="0070C0"/>
                </a:solidFill>
                <a:latin typeface="HG丸ｺﾞｼｯｸM-PRO" pitchFamily="50" charset="-128"/>
                <a:ea typeface="HG丸ｺﾞｼｯｸM-PRO" pitchFamily="50" charset="-128"/>
              </a:rPr>
              <a:t>http://www.mhlw.go.jp/seisakunitsuite/bunya/koyou_roudou/koyou/koureisha/topics/tp120903-1.html</a:t>
            </a:r>
          </a:p>
        </p:txBody>
      </p:sp>
      <p:sp>
        <p:nvSpPr>
          <p:cNvPr id="57" name="円/楕円 56"/>
          <p:cNvSpPr/>
          <p:nvPr/>
        </p:nvSpPr>
        <p:spPr>
          <a:xfrm>
            <a:off x="548680" y="5004048"/>
            <a:ext cx="5472608" cy="384043"/>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丸ｺﾞｼｯｸM-PRO" pitchFamily="50" charset="-128"/>
                <a:ea typeface="HG丸ｺﾞｼｯｸM-PRO" pitchFamily="50" charset="-128"/>
              </a:rPr>
              <a:t>改正高年齢者雇用安定法などのご相談は</a:t>
            </a:r>
            <a:r>
              <a:rPr kumimoji="1" lang="en-US" altLang="ja-JP" sz="1200" dirty="0" smtClean="0">
                <a:solidFill>
                  <a:schemeClr val="tx1"/>
                </a:solidFill>
                <a:latin typeface="HG丸ｺﾞｼｯｸM-PRO" pitchFamily="50" charset="-128"/>
                <a:ea typeface="HG丸ｺﾞｼｯｸM-PRO" pitchFamily="50" charset="-128"/>
              </a:rPr>
              <a:t>…</a:t>
            </a:r>
            <a:endParaRPr kumimoji="1" lang="ja-JP" altLang="en-US" sz="1200" dirty="0">
              <a:solidFill>
                <a:schemeClr val="tx1"/>
              </a:solidFill>
              <a:latin typeface="HG丸ｺﾞｼｯｸM-PRO" pitchFamily="50" charset="-128"/>
              <a:ea typeface="HG丸ｺﾞｼｯｸM-PRO" pitchFamily="50" charset="-128"/>
            </a:endParaRPr>
          </a:p>
        </p:txBody>
      </p:sp>
      <p:sp>
        <p:nvSpPr>
          <p:cNvPr id="59" name="角丸四角形 58"/>
          <p:cNvSpPr/>
          <p:nvPr/>
        </p:nvSpPr>
        <p:spPr>
          <a:xfrm>
            <a:off x="260648" y="5652120"/>
            <a:ext cx="6336704" cy="816091"/>
          </a:xfrm>
          <a:prstGeom prst="roundRect">
            <a:avLst>
              <a:gd name="adj" fmla="val 7346"/>
            </a:avLst>
          </a:prstGeom>
          <a:ln w="6350">
            <a:solidFill>
              <a:schemeClr val="tx1"/>
            </a:solidFill>
            <a:prstDash val="dash"/>
          </a:ln>
        </p:spPr>
        <p:style>
          <a:lnRef idx="2">
            <a:schemeClr val="accent1"/>
          </a:lnRef>
          <a:fillRef idx="1">
            <a:schemeClr val="lt1"/>
          </a:fillRef>
          <a:effectRef idx="0">
            <a:schemeClr val="accent1"/>
          </a:effectRef>
          <a:fontRef idx="minor">
            <a:schemeClr val="dk1"/>
          </a:fontRef>
        </p:style>
        <p:txBody>
          <a:bodyPr lIns="36000" rIns="3600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180975" indent="-180975" fontAlgn="auto">
              <a:spcBef>
                <a:spcPts val="0"/>
              </a:spcBef>
              <a:spcAft>
                <a:spcPts val="0"/>
              </a:spcAft>
              <a:defRPr/>
            </a:pPr>
            <a:r>
              <a:rPr lang="ja-JP" altLang="en-US" sz="1100" dirty="0" smtClean="0">
                <a:solidFill>
                  <a:srgbClr val="0070C0"/>
                </a:solidFill>
              </a:rPr>
              <a:t>◆</a:t>
            </a:r>
            <a:r>
              <a:rPr lang="ja-JP" altLang="en-US" sz="1100" dirty="0" smtClean="0">
                <a:solidFill>
                  <a:schemeClr val="accent1"/>
                </a:solidFill>
                <a:ea typeface="ＤＨＰ特太ゴシック体" pitchFamily="2" charset="-128"/>
              </a:rPr>
              <a:t>最寄りのハローワーク</a:t>
            </a:r>
            <a:r>
              <a:rPr lang="ja-JP" altLang="en-US" sz="1100" dirty="0" smtClean="0">
                <a:solidFill>
                  <a:schemeClr val="tx1"/>
                </a:solidFill>
              </a:rPr>
              <a:t>では</a:t>
            </a:r>
            <a:r>
              <a:rPr lang="ja-JP" altLang="en-US" sz="1100" smtClean="0">
                <a:solidFill>
                  <a:schemeClr val="tx1"/>
                </a:solidFill>
              </a:rPr>
              <a:t>、</a:t>
            </a:r>
            <a:r>
              <a:rPr lang="ja-JP" altLang="en-US" sz="1100" smtClean="0">
                <a:solidFill>
                  <a:srgbClr val="000000"/>
                </a:solidFill>
                <a:latin typeface="HG丸ｺﾞｼｯｸM-PRO" pitchFamily="50" charset="-128"/>
                <a:ea typeface="HG丸ｺﾞｼｯｸM-PRO" pitchFamily="50" charset="-128"/>
              </a:rPr>
              <a:t>改正高年齢者雇用安定法</a:t>
            </a:r>
            <a:r>
              <a:rPr lang="ja-JP" altLang="en-US" sz="1100" dirty="0" smtClean="0">
                <a:solidFill>
                  <a:srgbClr val="000000"/>
                </a:solidFill>
                <a:latin typeface="HG丸ｺﾞｼｯｸM-PRO" pitchFamily="50" charset="-128"/>
                <a:ea typeface="HG丸ｺﾞｼｯｸM-PRO" pitchFamily="50" charset="-128"/>
              </a:rPr>
              <a:t>や高年齢者雇用確保措置の説明や相談などを受け付けています。是非、ご利用ください。</a:t>
            </a:r>
            <a:endParaRPr lang="en-US" altLang="ja-JP" sz="1100" dirty="0" smtClean="0">
              <a:solidFill>
                <a:srgbClr val="000000"/>
              </a:solidFill>
              <a:latin typeface="HG丸ｺﾞｼｯｸM-PRO" pitchFamily="50" charset="-128"/>
              <a:ea typeface="HG丸ｺﾞｼｯｸM-PRO" pitchFamily="50" charset="-128"/>
            </a:endParaRPr>
          </a:p>
          <a:p>
            <a:pPr marL="180975" indent="-180975" fontAlgn="auto">
              <a:spcBef>
                <a:spcPts val="0"/>
              </a:spcBef>
              <a:spcAft>
                <a:spcPts val="0"/>
              </a:spcAft>
              <a:defRPr/>
            </a:pPr>
            <a:r>
              <a:rPr lang="ja-JP" altLang="en-US" sz="1100" dirty="0" smtClean="0">
                <a:solidFill>
                  <a:srgbClr val="000000"/>
                </a:solidFill>
                <a:latin typeface="HG丸ｺﾞｼｯｸM-PRO" pitchFamily="50" charset="-128"/>
                <a:ea typeface="HG丸ｺﾞｼｯｸM-PRO" pitchFamily="50" charset="-128"/>
              </a:rPr>
              <a:t>   </a:t>
            </a:r>
            <a:r>
              <a:rPr lang="en-US" altLang="ja-JP" sz="1100" dirty="0" smtClean="0">
                <a:solidFill>
                  <a:srgbClr val="0070C0"/>
                </a:solidFill>
                <a:latin typeface="HG丸ｺﾞｼｯｸM-PRO" pitchFamily="50" charset="-128"/>
                <a:ea typeface="HG丸ｺﾞｼｯｸM-PRO" pitchFamily="50" charset="-128"/>
                <a:hlinkClick r:id="rId2"/>
              </a:rPr>
              <a:t>http://www.mhlw.go.jp/kyujin/hwmap.html</a:t>
            </a:r>
            <a:endParaRPr lang="en-US" altLang="ja-JP" sz="1100" dirty="0" smtClean="0">
              <a:solidFill>
                <a:srgbClr val="000000"/>
              </a:solidFill>
              <a:latin typeface="HG丸ｺﾞｼｯｸM-PRO" pitchFamily="50" charset="-128"/>
              <a:ea typeface="HG丸ｺﾞｼｯｸM-PRO" pitchFamily="50" charset="-128"/>
            </a:endParaRPr>
          </a:p>
        </p:txBody>
      </p:sp>
      <p:sp>
        <p:nvSpPr>
          <p:cNvPr id="61" name="円/楕円 60"/>
          <p:cNvSpPr/>
          <p:nvPr/>
        </p:nvSpPr>
        <p:spPr>
          <a:xfrm>
            <a:off x="620688" y="6948264"/>
            <a:ext cx="5472608" cy="408045"/>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HG丸ｺﾞｼｯｸM-PRO" pitchFamily="50" charset="-128"/>
                <a:ea typeface="HG丸ｺﾞｼｯｸM-PRO" pitchFamily="50" charset="-128"/>
              </a:rPr>
              <a:t>　　就業規則の改定等の専門的・技術的な相談は</a:t>
            </a:r>
            <a:r>
              <a:rPr kumimoji="1" lang="en-US" altLang="ja-JP" sz="1200" dirty="0" smtClean="0">
                <a:solidFill>
                  <a:schemeClr val="tx1"/>
                </a:solidFill>
                <a:latin typeface="HG丸ｺﾞｼｯｸM-PRO" pitchFamily="50" charset="-128"/>
                <a:ea typeface="HG丸ｺﾞｼｯｸM-PRO" pitchFamily="50" charset="-128"/>
              </a:rPr>
              <a:t>…</a:t>
            </a:r>
            <a:endParaRPr kumimoji="1" lang="ja-JP" altLang="en-US" sz="1200" dirty="0">
              <a:solidFill>
                <a:schemeClr val="tx1"/>
              </a:solidFill>
              <a:latin typeface="HG丸ｺﾞｼｯｸM-PRO" pitchFamily="50" charset="-128"/>
              <a:ea typeface="HG丸ｺﾞｼｯｸM-PRO" pitchFamily="50" charset="-128"/>
            </a:endParaRPr>
          </a:p>
        </p:txBody>
      </p:sp>
      <p:sp>
        <p:nvSpPr>
          <p:cNvPr id="34" name="AutoShape 5"/>
          <p:cNvSpPr>
            <a:spLocks noChangeArrowheads="1"/>
          </p:cNvSpPr>
          <p:nvPr/>
        </p:nvSpPr>
        <p:spPr bwMode="auto">
          <a:xfrm>
            <a:off x="0" y="-168276"/>
            <a:ext cx="6858000" cy="336551"/>
          </a:xfrm>
          <a:prstGeom prst="roundRect">
            <a:avLst>
              <a:gd name="adj" fmla="val 50000"/>
            </a:avLst>
          </a:prstGeom>
          <a:solidFill>
            <a:srgbClr val="009944"/>
          </a:solidFill>
          <a:ln w="9525">
            <a:noFill/>
            <a:round/>
            <a:headEnd/>
            <a:tailEnd/>
          </a:ln>
        </p:spPr>
        <p:txBody>
          <a:bodyPr lIns="74295" tIns="8890" rIns="74295" bIns="8890"/>
          <a:lstStyle/>
          <a:p>
            <a:endParaRPr lang="ja-JP" altLang="en-US">
              <a:latin typeface="Calibri" pitchFamily="34" charset="0"/>
            </a:endParaRPr>
          </a:p>
        </p:txBody>
      </p:sp>
      <p:sp>
        <p:nvSpPr>
          <p:cNvPr id="35" name="AutoShape 5"/>
          <p:cNvSpPr>
            <a:spLocks noChangeArrowheads="1"/>
          </p:cNvSpPr>
          <p:nvPr/>
        </p:nvSpPr>
        <p:spPr bwMode="auto">
          <a:xfrm>
            <a:off x="0" y="8885968"/>
            <a:ext cx="6858000" cy="516063"/>
          </a:xfrm>
          <a:prstGeom prst="roundRect">
            <a:avLst>
              <a:gd name="adj" fmla="val 50000"/>
            </a:avLst>
          </a:prstGeom>
          <a:solidFill>
            <a:srgbClr val="009944"/>
          </a:solidFill>
          <a:ln w="9525">
            <a:noFill/>
            <a:round/>
            <a:headEnd/>
            <a:tailEnd/>
          </a:ln>
        </p:spPr>
        <p:txBody>
          <a:bodyPr lIns="74295" tIns="8890" rIns="74295" bIns="8890"/>
          <a:lstStyle/>
          <a:p>
            <a:endParaRPr lang="ja-JP" altLang="en-US">
              <a:latin typeface="Calibri" pitchFamily="34" charset="0"/>
            </a:endParaRPr>
          </a:p>
        </p:txBody>
      </p:sp>
      <p:sp>
        <p:nvSpPr>
          <p:cNvPr id="54" name="テキスト ボックス 53"/>
          <p:cNvSpPr txBox="1"/>
          <p:nvPr/>
        </p:nvSpPr>
        <p:spPr>
          <a:xfrm>
            <a:off x="332656" y="755576"/>
            <a:ext cx="6145897" cy="2019923"/>
          </a:xfrm>
          <a:prstGeom prst="rect">
            <a:avLst/>
          </a:prstGeom>
          <a:noFill/>
          <a:ln w="34925">
            <a:solidFill>
              <a:schemeClr val="tx1"/>
            </a:solidFill>
            <a:prstDash val="sysDot"/>
          </a:ln>
        </p:spPr>
        <p:txBody>
          <a:bodyPr wrap="square" lIns="80147" tIns="40074" rIns="80147" bIns="40074" rtlCol="0">
            <a:spAutoFit/>
          </a:bodyPr>
          <a:lstStyle/>
          <a:p>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参考</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今回の法改正後も、以下の点は変更ありません。</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・定年年齢は</a:t>
            </a:r>
            <a:r>
              <a:rPr lang="en-US" altLang="ja-JP" sz="1400" dirty="0" smtClean="0">
                <a:latin typeface="HG丸ｺﾞｼｯｸM-PRO" pitchFamily="50" charset="-128"/>
                <a:ea typeface="HG丸ｺﾞｼｯｸM-PRO" pitchFamily="50" charset="-128"/>
              </a:rPr>
              <a:t>60</a:t>
            </a:r>
            <a:r>
              <a:rPr lang="ja-JP" altLang="en-US" sz="1400" dirty="0" smtClean="0">
                <a:latin typeface="HG丸ｺﾞｼｯｸM-PRO" pitchFamily="50" charset="-128"/>
                <a:ea typeface="HG丸ｺﾞｼｯｸM-PRO" pitchFamily="50" charset="-128"/>
              </a:rPr>
              <a:t>歳以上でなければならないこと。</a:t>
            </a:r>
            <a:endParaRPr lang="en-US" altLang="ja-JP" sz="1400" dirty="0" smtClean="0">
              <a:latin typeface="HG丸ｺﾞｼｯｸM-PRO" pitchFamily="50" charset="-128"/>
              <a:ea typeface="HG丸ｺﾞｼｯｸM-PRO" pitchFamily="50" charset="-128"/>
            </a:endParaRPr>
          </a:p>
          <a:p>
            <a:pPr marL="155842" indent="-155842"/>
            <a:r>
              <a:rPr lang="ja-JP" altLang="en-US" sz="1400" dirty="0" smtClean="0">
                <a:latin typeface="HG丸ｺﾞｼｯｸM-PRO" pitchFamily="50" charset="-128"/>
                <a:ea typeface="HG丸ｺﾞｼｯｸM-PRO" pitchFamily="50" charset="-128"/>
              </a:rPr>
              <a:t>・高年齢者雇用確保措置は３つの選択肢（定年の引上げ、継続雇用制度の導入、定年の定めの廃止）から選べること。</a:t>
            </a:r>
            <a:endParaRPr lang="en-US" altLang="ja-JP" sz="1400" dirty="0" smtClean="0">
              <a:latin typeface="HG丸ｺﾞｼｯｸM-PRO" pitchFamily="50" charset="-128"/>
              <a:ea typeface="HG丸ｺﾞｼｯｸM-PRO" pitchFamily="50" charset="-128"/>
            </a:endParaRPr>
          </a:p>
          <a:p>
            <a:pPr marL="155842" indent="-155842"/>
            <a:r>
              <a:rPr lang="ja-JP" altLang="en-US" sz="14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a:t>
            </a: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今回の改正は、</a:t>
            </a:r>
            <a:r>
              <a:rPr lang="en-US" altLang="ja-JP" sz="1200" dirty="0" smtClean="0">
                <a:latin typeface="HG丸ｺﾞｼｯｸM-PRO" pitchFamily="50" charset="-128"/>
                <a:ea typeface="HG丸ｺﾞｼｯｸM-PRO" pitchFamily="50" charset="-128"/>
              </a:rPr>
              <a:t>65</a:t>
            </a:r>
            <a:r>
              <a:rPr lang="ja-JP" altLang="en-US" sz="1200" dirty="0" smtClean="0">
                <a:latin typeface="HG丸ｺﾞｼｯｸM-PRO" pitchFamily="50" charset="-128"/>
                <a:ea typeface="HG丸ｺﾞｼｯｸM-PRO" pitchFamily="50" charset="-128"/>
              </a:rPr>
              <a:t>歳への定年引上げではありません。）</a:t>
            </a:r>
            <a:endParaRPr lang="en-US" altLang="ja-JP" sz="1200" dirty="0" smtClean="0">
              <a:latin typeface="HG丸ｺﾞｼｯｸM-PRO" pitchFamily="50" charset="-128"/>
              <a:ea typeface="HG丸ｺﾞｼｯｸM-PRO" pitchFamily="50" charset="-128"/>
            </a:endParaRPr>
          </a:p>
          <a:p>
            <a:pPr marL="155842" indent="-155842"/>
            <a:r>
              <a:rPr lang="ja-JP" altLang="en-US" sz="1400" dirty="0" smtClean="0">
                <a:latin typeface="HG丸ｺﾞｼｯｸM-PRO" pitchFamily="50" charset="-128"/>
                <a:ea typeface="HG丸ｺﾞｼｯｸM-PRO" pitchFamily="50" charset="-128"/>
              </a:rPr>
              <a:t>・この措置義務は、継続雇用制度の導入であって、事業主に定年退職者の希望に合致した労働条件での雇用を義務付けるものではないこと。</a:t>
            </a:r>
            <a:endParaRPr lang="en-US" altLang="ja-JP" sz="1400" dirty="0" smtClean="0">
              <a:latin typeface="HG丸ｺﾞｼｯｸM-PRO" pitchFamily="50" charset="-128"/>
              <a:ea typeface="HG丸ｺﾞｼｯｸM-PRO" pitchFamily="50" charset="-128"/>
            </a:endParaRPr>
          </a:p>
          <a:p>
            <a:pPr marL="155842" indent="-155842"/>
            <a:r>
              <a:rPr lang="ja-JP" altLang="en-US" sz="1400" dirty="0" smtClean="0">
                <a:latin typeface="HG丸ｺﾞｼｯｸM-PRO" pitchFamily="50" charset="-128"/>
                <a:ea typeface="HG丸ｺﾞｼｯｸM-PRO" pitchFamily="50" charset="-128"/>
              </a:rPr>
              <a:t>・継続雇用時の労働条件は、事業主の合理的な裁量の範囲で設定可能であること。</a:t>
            </a:r>
            <a:endParaRPr lang="en-US" altLang="ja-JP" sz="1200" dirty="0" smtClean="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3408</TotalTime>
  <Words>637</Words>
  <Application>Microsoft Office PowerPoint</Application>
  <PresentationFormat>画面に合わせる (4:3)</PresentationFormat>
  <Paragraphs>90</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blank</vt:lpstr>
      <vt:lpstr>スライド 1</vt:lpstr>
      <vt:lpstr>スライド 2</vt:lpstr>
      <vt:lpstr>スライド 3</vt:lpstr>
      <vt:lpstr>スライド 4</vt:lpstr>
    </vt:vector>
  </TitlesOfParts>
  <Company>厚生労働省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雇用指導係</dc:creator>
  <cp:lastModifiedBy>厚生労働省ネットワークシステム</cp:lastModifiedBy>
  <cp:revision>186</cp:revision>
  <dcterms:created xsi:type="dcterms:W3CDTF">2012-10-22T12:20:58Z</dcterms:created>
  <dcterms:modified xsi:type="dcterms:W3CDTF">2012-11-16T05:53:20Z</dcterms:modified>
</cp:coreProperties>
</file>